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6"/>
  </p:notesMasterIdLst>
  <p:sldIdLst>
    <p:sldId id="286" r:id="rId2"/>
    <p:sldId id="322" r:id="rId3"/>
    <p:sldId id="324" r:id="rId4"/>
    <p:sldId id="319" r:id="rId5"/>
    <p:sldId id="326" r:id="rId6"/>
    <p:sldId id="329" r:id="rId7"/>
    <p:sldId id="317" r:id="rId8"/>
    <p:sldId id="316" r:id="rId9"/>
    <p:sldId id="320" r:id="rId10"/>
    <p:sldId id="323" r:id="rId11"/>
    <p:sldId id="328" r:id="rId12"/>
    <p:sldId id="327" r:id="rId13"/>
    <p:sldId id="318" r:id="rId14"/>
    <p:sldId id="315" r:id="rId15"/>
    <p:sldId id="331" r:id="rId16"/>
    <p:sldId id="332" r:id="rId17"/>
    <p:sldId id="336" r:id="rId18"/>
    <p:sldId id="333" r:id="rId19"/>
    <p:sldId id="334" r:id="rId20"/>
    <p:sldId id="335" r:id="rId21"/>
    <p:sldId id="321" r:id="rId22"/>
    <p:sldId id="296" r:id="rId23"/>
    <p:sldId id="325" r:id="rId24"/>
    <p:sldId id="330" r:id="rId25"/>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78141" autoAdjust="0"/>
  </p:normalViewPr>
  <p:slideViewPr>
    <p:cSldViewPr>
      <p:cViewPr varScale="1">
        <p:scale>
          <a:sx n="50" d="100"/>
          <a:sy n="50" d="100"/>
        </p:scale>
        <p:origin x="896"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C84407-F091-42D5-B3AD-D656CA1B4D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uk-UA"/>
        </a:p>
      </dgm:t>
    </dgm:pt>
    <dgm:pt modelId="{76876534-BC1D-4A48-9C5C-A73199F3CD0A}">
      <dgm:prSet phldrT="[Текст]"/>
      <dgm:spPr/>
      <dgm:t>
        <a:bodyPr/>
        <a:lstStyle/>
        <a:p>
          <a:r>
            <a:rPr lang="uk-UA" sz="1800" b="1" dirty="0" smtClean="0"/>
            <a:t>Стандартні проекти дій (</a:t>
          </a:r>
          <a:r>
            <a:rPr lang="en-GB" sz="1800" b="1" dirty="0" smtClean="0"/>
            <a:t>SAP)</a:t>
          </a:r>
        </a:p>
        <a:p>
          <a:r>
            <a:rPr lang="uk-UA" sz="1800" dirty="0" smtClean="0"/>
            <a:t>Проекти, крім стратегічних інтегрованих проектів, стратегічних природних проектів або проектів технічної допомоги, які переслідують конкретні цілі програми </a:t>
          </a:r>
          <a:r>
            <a:rPr lang="en-GB" sz="1800" dirty="0" smtClean="0"/>
            <a:t>LIFE.</a:t>
          </a:r>
        </a:p>
        <a:p>
          <a:r>
            <a:rPr lang="uk-UA" sz="1800" b="1" dirty="0" smtClean="0"/>
            <a:t>Операційні гранти (</a:t>
          </a:r>
          <a:r>
            <a:rPr lang="en-GB" sz="1800" b="1" dirty="0" smtClean="0"/>
            <a:t>OG)</a:t>
          </a:r>
        </a:p>
        <a:p>
          <a:r>
            <a:rPr lang="uk-UA" sz="1800" dirty="0" smtClean="0"/>
            <a:t>Гранти, які підтримують функціонування некомерційних організацій, які беруть участь у розробці, впровадженні та забезпеченні виконання законодавства та політики Союзу, і які в основному діють у сфері навколишнього середовища або кліматичних дій, включаючи перехід на енергетику, відповідно до цілі програми </a:t>
          </a:r>
          <a:r>
            <a:rPr lang="en-GB" sz="1800" dirty="0" smtClean="0"/>
            <a:t>LIFE.</a:t>
          </a:r>
          <a:endParaRPr lang="uk-UA" sz="1800" dirty="0" smtClean="0"/>
        </a:p>
        <a:p>
          <a:endParaRPr lang="uk-UA" dirty="0"/>
        </a:p>
      </dgm:t>
    </dgm:pt>
    <dgm:pt modelId="{CCD0427F-C00C-4FEF-9ABE-573965557D3B}" type="parTrans" cxnId="{A33F4899-9ED2-4655-A04D-8627A46B105D}">
      <dgm:prSet/>
      <dgm:spPr/>
      <dgm:t>
        <a:bodyPr/>
        <a:lstStyle/>
        <a:p>
          <a:endParaRPr lang="uk-UA"/>
        </a:p>
      </dgm:t>
    </dgm:pt>
    <dgm:pt modelId="{B6DD8EAE-907E-49F0-A0D4-EBA64542F7C2}" type="sibTrans" cxnId="{A33F4899-9ED2-4655-A04D-8627A46B105D}">
      <dgm:prSet/>
      <dgm:spPr/>
      <dgm:t>
        <a:bodyPr/>
        <a:lstStyle/>
        <a:p>
          <a:endParaRPr lang="uk-UA"/>
        </a:p>
      </dgm:t>
    </dgm:pt>
    <dgm:pt modelId="{2A47F2E7-BA94-41B2-9372-F9E5C10FA700}">
      <dgm:prSet phldrT="[Текст]"/>
      <dgm:spPr/>
      <dgm:t>
        <a:bodyPr/>
        <a:lstStyle/>
        <a:p>
          <a:r>
            <a:rPr lang="uk-UA" sz="1800" b="1" dirty="0" smtClean="0"/>
            <a:t>Стратегічні природоохоронні проекти (</a:t>
          </a:r>
          <a:r>
            <a:rPr lang="en-GB" sz="1800" b="1" dirty="0" smtClean="0"/>
            <a:t>SNAP)</a:t>
          </a:r>
        </a:p>
        <a:p>
          <a:r>
            <a:rPr lang="uk-UA" sz="1800" dirty="0" smtClean="0"/>
            <a:t>Проекти, які підтримують досягнення цілей Союзу щодо природи та </a:t>
          </a:r>
          <a:r>
            <a:rPr lang="uk-UA" sz="1800" dirty="0" err="1" smtClean="0"/>
            <a:t>біорізноманіття</a:t>
          </a:r>
          <a:r>
            <a:rPr lang="uk-UA" sz="1800" dirty="0" smtClean="0"/>
            <a:t> шляхом впровадження узгоджених програм дій у державах-членах з метою інтеграції цих цілей та пріоритетів в інші політики та інструменти фінансування, у тому числі шляхом скоординованої реалізації пріоритетних рамок дій, прийнятих відповідно до Директиви 92/ 43/ЄЕС.</a:t>
          </a:r>
        </a:p>
        <a:p>
          <a:endParaRPr lang="uk-UA" dirty="0"/>
        </a:p>
      </dgm:t>
    </dgm:pt>
    <dgm:pt modelId="{9D82C897-F88E-4014-9C3E-C50309BC1226}" type="parTrans" cxnId="{06E300C1-9EB3-401C-AC8D-BF7621A9B628}">
      <dgm:prSet/>
      <dgm:spPr/>
      <dgm:t>
        <a:bodyPr/>
        <a:lstStyle/>
        <a:p>
          <a:endParaRPr lang="uk-UA"/>
        </a:p>
      </dgm:t>
    </dgm:pt>
    <dgm:pt modelId="{A106DCF7-E628-4920-BC7E-0ED71A4F7C54}" type="sibTrans" cxnId="{06E300C1-9EB3-401C-AC8D-BF7621A9B628}">
      <dgm:prSet/>
      <dgm:spPr/>
      <dgm:t>
        <a:bodyPr/>
        <a:lstStyle/>
        <a:p>
          <a:endParaRPr lang="uk-UA"/>
        </a:p>
      </dgm:t>
    </dgm:pt>
    <dgm:pt modelId="{2ECD081B-B960-40F1-BFDA-97EAB5A8B014}">
      <dgm:prSet phldrT="[Текст]"/>
      <dgm:spPr/>
      <dgm:t>
        <a:bodyPr/>
        <a:lstStyle/>
        <a:p>
          <a:r>
            <a:rPr lang="uk-UA" sz="1800" b="1" dirty="0" smtClean="0"/>
            <a:t>Інші гранти на дії (</a:t>
          </a:r>
          <a:r>
            <a:rPr lang="en-GB" sz="1800" b="1" dirty="0" smtClean="0"/>
            <a:t>OAG)</a:t>
          </a:r>
        </a:p>
        <a:p>
          <a:r>
            <a:rPr lang="uk-UA" sz="1800" dirty="0" smtClean="0"/>
            <a:t>Дії, необхідні для досягнення загальної мети програми </a:t>
          </a:r>
          <a:r>
            <a:rPr lang="en-GB" sz="1800" dirty="0" smtClean="0"/>
            <a:t>LIFE, </a:t>
          </a:r>
          <a:r>
            <a:rPr lang="uk-UA" sz="1800" dirty="0" smtClean="0"/>
            <a:t>включаючи дії з координації та підтримки, спрямовані на розбудову потенціалу, поширення інформації та знань, а також на підвищення обізнаності для підтримки переходу до відновлюваної енергії та підвищення енергоефективності .</a:t>
          </a:r>
        </a:p>
        <a:p>
          <a:endParaRPr lang="uk-UA" dirty="0"/>
        </a:p>
      </dgm:t>
    </dgm:pt>
    <dgm:pt modelId="{3E3ADBF9-2CA8-4072-9950-BEA58229217E}" type="parTrans" cxnId="{47ECDF6C-752D-4F1D-8AB1-DFA2C07A9AA0}">
      <dgm:prSet/>
      <dgm:spPr/>
      <dgm:t>
        <a:bodyPr/>
        <a:lstStyle/>
        <a:p>
          <a:endParaRPr lang="uk-UA"/>
        </a:p>
      </dgm:t>
    </dgm:pt>
    <dgm:pt modelId="{61368E89-B560-4E6A-9BC4-E8ABC3515BA6}" type="sibTrans" cxnId="{47ECDF6C-752D-4F1D-8AB1-DFA2C07A9AA0}">
      <dgm:prSet/>
      <dgm:spPr/>
      <dgm:t>
        <a:bodyPr/>
        <a:lstStyle/>
        <a:p>
          <a:endParaRPr lang="uk-UA"/>
        </a:p>
      </dgm:t>
    </dgm:pt>
    <dgm:pt modelId="{3CE65B56-011E-4994-8F4F-851A24908BC9}">
      <dgm:prSet phldrT="[Текст]"/>
      <dgm:spPr/>
      <dgm:t>
        <a:bodyPr/>
        <a:lstStyle/>
        <a:p>
          <a:r>
            <a:rPr lang="uk-UA" sz="1800" b="1" dirty="0" smtClean="0"/>
            <a:t>Проекти технічної допомоги (ТД)</a:t>
          </a:r>
        </a:p>
        <a:p>
          <a:r>
            <a:rPr lang="uk-UA" sz="1800" dirty="0" smtClean="0"/>
            <a:t>Проекти, які підтримують розвиток потенціалу для участі в проектах стандартних дій, підготовку стратегічних природоохоронних проектів і стратегічних інтегрованих проектів, підготовку до доступу до інших фінансових інструментів Союзу або інші заходи, необхідні для підготовки розширення або повторення результатів інших проектів, що фінансуються програма </a:t>
          </a:r>
          <a:r>
            <a:rPr lang="en-GB" sz="1800" dirty="0" smtClean="0"/>
            <a:t>LIFE, </a:t>
          </a:r>
          <a:r>
            <a:rPr lang="uk-UA" sz="1800" dirty="0" smtClean="0"/>
            <a:t>її програми-попередники або інші програми Союзу з метою досягнення цілей програми </a:t>
          </a:r>
          <a:r>
            <a:rPr lang="en-GB" sz="1800" dirty="0" smtClean="0"/>
            <a:t>LIFE, </a:t>
          </a:r>
          <a:r>
            <a:rPr lang="uk-UA" sz="1800" dirty="0" smtClean="0"/>
            <a:t>викладених у статті 3; такі проекти можуть також включати розбудову потенціалу, пов’язаного з діяльністю органів влади держав-членів для ефективної участі в програмі </a:t>
          </a:r>
          <a:r>
            <a:rPr lang="en-GB" sz="1800" dirty="0" smtClean="0"/>
            <a:t>LIFE.</a:t>
          </a:r>
        </a:p>
        <a:p>
          <a:endParaRPr lang="uk-UA" dirty="0"/>
        </a:p>
      </dgm:t>
    </dgm:pt>
    <dgm:pt modelId="{02A07072-3F00-4E64-8912-FBA88915F54A}" type="parTrans" cxnId="{1CC3ADEA-89F2-4C16-A65E-E2604593EBC1}">
      <dgm:prSet/>
      <dgm:spPr/>
      <dgm:t>
        <a:bodyPr/>
        <a:lstStyle/>
        <a:p>
          <a:endParaRPr lang="uk-UA"/>
        </a:p>
      </dgm:t>
    </dgm:pt>
    <dgm:pt modelId="{EA18132F-C392-4A8A-8AEB-A9F1E6725E69}" type="sibTrans" cxnId="{1CC3ADEA-89F2-4C16-A65E-E2604593EBC1}">
      <dgm:prSet/>
      <dgm:spPr/>
      <dgm:t>
        <a:bodyPr/>
        <a:lstStyle/>
        <a:p>
          <a:endParaRPr lang="uk-UA"/>
        </a:p>
      </dgm:t>
    </dgm:pt>
    <dgm:pt modelId="{5DFC228F-F1D4-43D7-8B9C-4182C4CDBF6D}">
      <dgm:prSet phldrT="[Текст]"/>
      <dgm:spPr/>
      <dgm:t>
        <a:bodyPr/>
        <a:lstStyle/>
        <a:p>
          <a:r>
            <a:rPr lang="uk-UA" sz="1800" b="1" dirty="0" smtClean="0"/>
            <a:t>Стратегічні комплексні проекти (</a:t>
          </a:r>
          <a:r>
            <a:rPr lang="en-GB" sz="1800" b="1" dirty="0" smtClean="0"/>
            <a:t>SIP)</a:t>
          </a:r>
        </a:p>
        <a:p>
          <a:r>
            <a:rPr lang="uk-UA" sz="1800" dirty="0" smtClean="0"/>
            <a:t>Проекти, які в регіональному, </a:t>
          </a:r>
          <a:r>
            <a:rPr lang="uk-UA" sz="1800" dirty="0" err="1" smtClean="0"/>
            <a:t>багаторегіональному</a:t>
          </a:r>
          <a:r>
            <a:rPr lang="uk-UA" sz="1800" dirty="0" smtClean="0"/>
            <a:t>, національному чи транснаціональному масштабі реалізують екологічні або кліматичні стратегії або плани дій, розроблені органами влади держав-членів і вимагаються спеціальним екологічним, кліматичним або відповідним енергетичним законодавством або політикою Союзу, забезпечуючи при цьому, що зацікавлені сторони залучені та сприяють координації та мобілізації принаймні одного іншого Союзу, національного чи приватного джерела фінансування.</a:t>
          </a:r>
        </a:p>
        <a:p>
          <a:endParaRPr lang="uk-UA" dirty="0"/>
        </a:p>
      </dgm:t>
    </dgm:pt>
    <dgm:pt modelId="{DD561E56-5DB1-43E6-97CA-2D9ABC58EB0C}" type="parTrans" cxnId="{A16E741E-67EE-44AD-8B88-D97C7FCDED0E}">
      <dgm:prSet/>
      <dgm:spPr/>
      <dgm:t>
        <a:bodyPr/>
        <a:lstStyle/>
        <a:p>
          <a:endParaRPr lang="uk-UA"/>
        </a:p>
      </dgm:t>
    </dgm:pt>
    <dgm:pt modelId="{9145E712-C36D-4937-82C5-B19104C63A74}" type="sibTrans" cxnId="{A16E741E-67EE-44AD-8B88-D97C7FCDED0E}">
      <dgm:prSet/>
      <dgm:spPr/>
      <dgm:t>
        <a:bodyPr/>
        <a:lstStyle/>
        <a:p>
          <a:endParaRPr lang="uk-UA"/>
        </a:p>
      </dgm:t>
    </dgm:pt>
    <dgm:pt modelId="{BB92FE29-25F2-4E6E-B171-7D3E0EF93175}" type="pres">
      <dgm:prSet presAssocID="{61C84407-F091-42D5-B3AD-D656CA1B4D9B}" presName="diagram" presStyleCnt="0">
        <dgm:presLayoutVars>
          <dgm:dir/>
          <dgm:resizeHandles val="exact"/>
        </dgm:presLayoutVars>
      </dgm:prSet>
      <dgm:spPr/>
    </dgm:pt>
    <dgm:pt modelId="{B77322AD-C77E-4630-9C66-5B388B814B0C}" type="pres">
      <dgm:prSet presAssocID="{76876534-BC1D-4A48-9C5C-A73199F3CD0A}" presName="node" presStyleLbl="node1" presStyleIdx="0" presStyleCnt="5">
        <dgm:presLayoutVars>
          <dgm:bulletEnabled val="1"/>
        </dgm:presLayoutVars>
      </dgm:prSet>
      <dgm:spPr/>
    </dgm:pt>
    <dgm:pt modelId="{E733DCAC-A9B1-47F9-89EF-871ACDC15255}" type="pres">
      <dgm:prSet presAssocID="{B6DD8EAE-907E-49F0-A0D4-EBA64542F7C2}" presName="sibTrans" presStyleCnt="0"/>
      <dgm:spPr/>
    </dgm:pt>
    <dgm:pt modelId="{F56D16FF-D501-4B36-A7D9-1775B496E869}" type="pres">
      <dgm:prSet presAssocID="{2A47F2E7-BA94-41B2-9372-F9E5C10FA700}" presName="node" presStyleLbl="node1" presStyleIdx="1" presStyleCnt="5" custScaleX="77857">
        <dgm:presLayoutVars>
          <dgm:bulletEnabled val="1"/>
        </dgm:presLayoutVars>
      </dgm:prSet>
      <dgm:spPr/>
    </dgm:pt>
    <dgm:pt modelId="{89F4E61A-E9EC-457E-B46B-60A086205A49}" type="pres">
      <dgm:prSet presAssocID="{A106DCF7-E628-4920-BC7E-0ED71A4F7C54}" presName="sibTrans" presStyleCnt="0"/>
      <dgm:spPr/>
    </dgm:pt>
    <dgm:pt modelId="{47D6A137-C663-40FB-ABFE-2DD603E34762}" type="pres">
      <dgm:prSet presAssocID="{2ECD081B-B960-40F1-BFDA-97EAB5A8B014}" presName="node" presStyleLbl="node1" presStyleIdx="2" presStyleCnt="5" custScaleX="84694" custLinFactNeighborX="1177" custLinFactNeighborY="706">
        <dgm:presLayoutVars>
          <dgm:bulletEnabled val="1"/>
        </dgm:presLayoutVars>
      </dgm:prSet>
      <dgm:spPr/>
    </dgm:pt>
    <dgm:pt modelId="{C3FC5EE5-C0E7-437E-B97A-590B6AD6B245}" type="pres">
      <dgm:prSet presAssocID="{61368E89-B560-4E6A-9BC4-E8ABC3515BA6}" presName="sibTrans" presStyleCnt="0"/>
      <dgm:spPr/>
    </dgm:pt>
    <dgm:pt modelId="{07DCBECE-273F-4A20-9A6E-BF4020F0ACE9}" type="pres">
      <dgm:prSet presAssocID="{3CE65B56-011E-4994-8F4F-851A24908BC9}" presName="node" presStyleLbl="node1" presStyleIdx="3" presStyleCnt="5" custScaleX="148371" custScaleY="156902">
        <dgm:presLayoutVars>
          <dgm:bulletEnabled val="1"/>
        </dgm:presLayoutVars>
      </dgm:prSet>
      <dgm:spPr/>
    </dgm:pt>
    <dgm:pt modelId="{58665414-CA37-4FFD-A922-52B56B938329}" type="pres">
      <dgm:prSet presAssocID="{EA18132F-C392-4A8A-8AEB-A9F1E6725E69}" presName="sibTrans" presStyleCnt="0"/>
      <dgm:spPr/>
    </dgm:pt>
    <dgm:pt modelId="{09F2450A-9D2F-42B1-B275-0BAF4A1185D9}" type="pres">
      <dgm:prSet presAssocID="{5DFC228F-F1D4-43D7-8B9C-4182C4CDBF6D}" presName="node" presStyleLbl="node1" presStyleIdx="4" presStyleCnt="5" custScaleX="135944" custScaleY="165320">
        <dgm:presLayoutVars>
          <dgm:bulletEnabled val="1"/>
        </dgm:presLayoutVars>
      </dgm:prSet>
      <dgm:spPr/>
    </dgm:pt>
  </dgm:ptLst>
  <dgm:cxnLst>
    <dgm:cxn modelId="{DE84F1C0-F54C-4F58-AB55-D380340A9CE5}" type="presOf" srcId="{2ECD081B-B960-40F1-BFDA-97EAB5A8B014}" destId="{47D6A137-C663-40FB-ABFE-2DD603E34762}" srcOrd="0" destOrd="0" presId="urn:microsoft.com/office/officeart/2005/8/layout/default"/>
    <dgm:cxn modelId="{1CC3ADEA-89F2-4C16-A65E-E2604593EBC1}" srcId="{61C84407-F091-42D5-B3AD-D656CA1B4D9B}" destId="{3CE65B56-011E-4994-8F4F-851A24908BC9}" srcOrd="3" destOrd="0" parTransId="{02A07072-3F00-4E64-8912-FBA88915F54A}" sibTransId="{EA18132F-C392-4A8A-8AEB-A9F1E6725E69}"/>
    <dgm:cxn modelId="{E70E9886-F1B2-47B9-A578-DCC055C7A918}" type="presOf" srcId="{5DFC228F-F1D4-43D7-8B9C-4182C4CDBF6D}" destId="{09F2450A-9D2F-42B1-B275-0BAF4A1185D9}" srcOrd="0" destOrd="0" presId="urn:microsoft.com/office/officeart/2005/8/layout/default"/>
    <dgm:cxn modelId="{06E300C1-9EB3-401C-AC8D-BF7621A9B628}" srcId="{61C84407-F091-42D5-B3AD-D656CA1B4D9B}" destId="{2A47F2E7-BA94-41B2-9372-F9E5C10FA700}" srcOrd="1" destOrd="0" parTransId="{9D82C897-F88E-4014-9C3E-C50309BC1226}" sibTransId="{A106DCF7-E628-4920-BC7E-0ED71A4F7C54}"/>
    <dgm:cxn modelId="{FAABF0E3-FD84-42BA-9C0E-962B63C2CC01}" type="presOf" srcId="{76876534-BC1D-4A48-9C5C-A73199F3CD0A}" destId="{B77322AD-C77E-4630-9C66-5B388B814B0C}" srcOrd="0" destOrd="0" presId="urn:microsoft.com/office/officeart/2005/8/layout/default"/>
    <dgm:cxn modelId="{A16E741E-67EE-44AD-8B88-D97C7FCDED0E}" srcId="{61C84407-F091-42D5-B3AD-D656CA1B4D9B}" destId="{5DFC228F-F1D4-43D7-8B9C-4182C4CDBF6D}" srcOrd="4" destOrd="0" parTransId="{DD561E56-5DB1-43E6-97CA-2D9ABC58EB0C}" sibTransId="{9145E712-C36D-4937-82C5-B19104C63A74}"/>
    <dgm:cxn modelId="{A33F4899-9ED2-4655-A04D-8627A46B105D}" srcId="{61C84407-F091-42D5-B3AD-D656CA1B4D9B}" destId="{76876534-BC1D-4A48-9C5C-A73199F3CD0A}" srcOrd="0" destOrd="0" parTransId="{CCD0427F-C00C-4FEF-9ABE-573965557D3B}" sibTransId="{B6DD8EAE-907E-49F0-A0D4-EBA64542F7C2}"/>
    <dgm:cxn modelId="{F885D264-7A71-4EDA-A9D1-BA82ADD68AE6}" type="presOf" srcId="{3CE65B56-011E-4994-8F4F-851A24908BC9}" destId="{07DCBECE-273F-4A20-9A6E-BF4020F0ACE9}" srcOrd="0" destOrd="0" presId="urn:microsoft.com/office/officeart/2005/8/layout/default"/>
    <dgm:cxn modelId="{647D19AA-111B-4D5C-9245-74A159533BCB}" type="presOf" srcId="{61C84407-F091-42D5-B3AD-D656CA1B4D9B}" destId="{BB92FE29-25F2-4E6E-B171-7D3E0EF93175}" srcOrd="0" destOrd="0" presId="urn:microsoft.com/office/officeart/2005/8/layout/default"/>
    <dgm:cxn modelId="{4DA98B28-5CA5-4D01-8F23-8605A0D5CC2F}" type="presOf" srcId="{2A47F2E7-BA94-41B2-9372-F9E5C10FA700}" destId="{F56D16FF-D501-4B36-A7D9-1775B496E869}" srcOrd="0" destOrd="0" presId="urn:microsoft.com/office/officeart/2005/8/layout/default"/>
    <dgm:cxn modelId="{47ECDF6C-752D-4F1D-8AB1-DFA2C07A9AA0}" srcId="{61C84407-F091-42D5-B3AD-D656CA1B4D9B}" destId="{2ECD081B-B960-40F1-BFDA-97EAB5A8B014}" srcOrd="2" destOrd="0" parTransId="{3E3ADBF9-2CA8-4072-9950-BEA58229217E}" sibTransId="{61368E89-B560-4E6A-9BC4-E8ABC3515BA6}"/>
    <dgm:cxn modelId="{16C7C71E-F186-489C-9A8D-FB4B4BCE950F}" type="presParOf" srcId="{BB92FE29-25F2-4E6E-B171-7D3E0EF93175}" destId="{B77322AD-C77E-4630-9C66-5B388B814B0C}" srcOrd="0" destOrd="0" presId="urn:microsoft.com/office/officeart/2005/8/layout/default"/>
    <dgm:cxn modelId="{20A3AC39-A673-4327-A798-1882CB0983FB}" type="presParOf" srcId="{BB92FE29-25F2-4E6E-B171-7D3E0EF93175}" destId="{E733DCAC-A9B1-47F9-89EF-871ACDC15255}" srcOrd="1" destOrd="0" presId="urn:microsoft.com/office/officeart/2005/8/layout/default"/>
    <dgm:cxn modelId="{FD6B3F4D-BDF1-4524-95FF-962DBFD64132}" type="presParOf" srcId="{BB92FE29-25F2-4E6E-B171-7D3E0EF93175}" destId="{F56D16FF-D501-4B36-A7D9-1775B496E869}" srcOrd="2" destOrd="0" presId="urn:microsoft.com/office/officeart/2005/8/layout/default"/>
    <dgm:cxn modelId="{EEC5209C-6615-4B15-B3CA-0C0A83D48E89}" type="presParOf" srcId="{BB92FE29-25F2-4E6E-B171-7D3E0EF93175}" destId="{89F4E61A-E9EC-457E-B46B-60A086205A49}" srcOrd="3" destOrd="0" presId="urn:microsoft.com/office/officeart/2005/8/layout/default"/>
    <dgm:cxn modelId="{A9256378-FA6B-4365-8568-AE326A5365CC}" type="presParOf" srcId="{BB92FE29-25F2-4E6E-B171-7D3E0EF93175}" destId="{47D6A137-C663-40FB-ABFE-2DD603E34762}" srcOrd="4" destOrd="0" presId="urn:microsoft.com/office/officeart/2005/8/layout/default"/>
    <dgm:cxn modelId="{3508EC09-13F2-4926-902F-5F072E0EAD1E}" type="presParOf" srcId="{BB92FE29-25F2-4E6E-B171-7D3E0EF93175}" destId="{C3FC5EE5-C0E7-437E-B97A-590B6AD6B245}" srcOrd="5" destOrd="0" presId="urn:microsoft.com/office/officeart/2005/8/layout/default"/>
    <dgm:cxn modelId="{E05F77AC-6A36-49E2-A0A3-201E923DC666}" type="presParOf" srcId="{BB92FE29-25F2-4E6E-B171-7D3E0EF93175}" destId="{07DCBECE-273F-4A20-9A6E-BF4020F0ACE9}" srcOrd="6" destOrd="0" presId="urn:microsoft.com/office/officeart/2005/8/layout/default"/>
    <dgm:cxn modelId="{6E3D9403-B119-42F7-8B3A-1B85AB50BDC8}" type="presParOf" srcId="{BB92FE29-25F2-4E6E-B171-7D3E0EF93175}" destId="{58665414-CA37-4FFD-A922-52B56B938329}" srcOrd="7" destOrd="0" presId="urn:microsoft.com/office/officeart/2005/8/layout/default"/>
    <dgm:cxn modelId="{5CE20336-A678-40C9-8C9B-65327DA8FE07}" type="presParOf" srcId="{BB92FE29-25F2-4E6E-B171-7D3E0EF93175}" destId="{09F2450A-9D2F-42B1-B275-0BAF4A1185D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18DC6D-119B-43D5-85ED-AB19EECA7F6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uk-UA"/>
        </a:p>
      </dgm:t>
    </dgm:pt>
    <dgm:pt modelId="{01095053-CDBE-416F-AB8A-DB24A367FCAD}">
      <dgm:prSet/>
      <dgm:spPr/>
      <dgm:t>
        <a:bodyPr/>
        <a:lstStyle/>
        <a:p>
          <a:pPr rtl="0"/>
          <a:r>
            <a:rPr lang="ru-RU" dirty="0" smtClean="0"/>
            <a:t>1.</a:t>
          </a:r>
        </a:p>
        <a:p>
          <a:pPr rtl="0"/>
          <a:r>
            <a:rPr lang="ru-RU" dirty="0" smtClean="0"/>
            <a:t> </a:t>
          </a:r>
          <a:r>
            <a:rPr lang="ru-RU" dirty="0" err="1" smtClean="0"/>
            <a:t>Знайдіть</a:t>
          </a:r>
          <a:r>
            <a:rPr lang="ru-RU" dirty="0" smtClean="0"/>
            <a:t> </a:t>
          </a:r>
          <a:r>
            <a:rPr lang="ru-RU" dirty="0" err="1" smtClean="0"/>
            <a:t>можливість</a:t>
          </a:r>
          <a:endParaRPr lang="uk-UA" dirty="0"/>
        </a:p>
      </dgm:t>
    </dgm:pt>
    <dgm:pt modelId="{FE93F048-E2BF-46B4-8856-1803DAE74D40}" type="parTrans" cxnId="{5A6A4696-8C3D-4448-958E-030508CBCA5A}">
      <dgm:prSet/>
      <dgm:spPr/>
      <dgm:t>
        <a:bodyPr/>
        <a:lstStyle/>
        <a:p>
          <a:endParaRPr lang="uk-UA"/>
        </a:p>
      </dgm:t>
    </dgm:pt>
    <dgm:pt modelId="{4C20CAC5-35C4-4853-811F-0FEDBD5E9B78}" type="sibTrans" cxnId="{5A6A4696-8C3D-4448-958E-030508CBCA5A}">
      <dgm:prSet/>
      <dgm:spPr/>
      <dgm:t>
        <a:bodyPr/>
        <a:lstStyle/>
        <a:p>
          <a:endParaRPr lang="uk-UA"/>
        </a:p>
      </dgm:t>
    </dgm:pt>
    <dgm:pt modelId="{812312FE-588A-4B03-9FF1-9BFA52EA8A37}">
      <dgm:prSet/>
      <dgm:spPr/>
      <dgm:t>
        <a:bodyPr/>
        <a:lstStyle/>
        <a:p>
          <a:pPr rtl="0"/>
          <a:r>
            <a:rPr lang="ru-RU" dirty="0" smtClean="0"/>
            <a:t>2.</a:t>
          </a:r>
        </a:p>
        <a:p>
          <a:pPr rtl="0"/>
          <a:r>
            <a:rPr lang="ru-RU" dirty="0" smtClean="0"/>
            <a:t> </a:t>
          </a:r>
          <a:r>
            <a:rPr lang="ru-RU" dirty="0" err="1" smtClean="0"/>
            <a:t>Знайдіть</a:t>
          </a:r>
          <a:r>
            <a:rPr lang="ru-RU" dirty="0" smtClean="0"/>
            <a:t>  партнера(</a:t>
          </a:r>
          <a:r>
            <a:rPr lang="ru-RU" dirty="0" err="1" smtClean="0"/>
            <a:t>ів</a:t>
          </a:r>
          <a:r>
            <a:rPr lang="ru-RU" dirty="0" smtClean="0"/>
            <a:t>)</a:t>
          </a:r>
          <a:endParaRPr lang="uk-UA" dirty="0"/>
        </a:p>
      </dgm:t>
    </dgm:pt>
    <dgm:pt modelId="{400A1EFD-858F-45FF-8950-E4002554BCF1}" type="parTrans" cxnId="{EF82D6E8-E84B-4913-9999-6CACE92F368B}">
      <dgm:prSet/>
      <dgm:spPr/>
      <dgm:t>
        <a:bodyPr/>
        <a:lstStyle/>
        <a:p>
          <a:endParaRPr lang="uk-UA"/>
        </a:p>
      </dgm:t>
    </dgm:pt>
    <dgm:pt modelId="{67535A42-7FF1-46B8-A6CB-81586CB063EF}" type="sibTrans" cxnId="{EF82D6E8-E84B-4913-9999-6CACE92F368B}">
      <dgm:prSet/>
      <dgm:spPr/>
      <dgm:t>
        <a:bodyPr/>
        <a:lstStyle/>
        <a:p>
          <a:endParaRPr lang="uk-UA"/>
        </a:p>
      </dgm:t>
    </dgm:pt>
    <dgm:pt modelId="{DF490FD7-5465-4055-B447-0E83DFAAC84C}">
      <dgm:prSet/>
      <dgm:spPr/>
      <dgm:t>
        <a:bodyPr/>
        <a:lstStyle/>
        <a:p>
          <a:pPr rtl="0"/>
          <a:r>
            <a:rPr lang="ru-RU" dirty="0" smtClean="0"/>
            <a:t>3. </a:t>
          </a:r>
        </a:p>
        <a:p>
          <a:pPr rtl="0"/>
          <a:r>
            <a:rPr lang="ru-RU" dirty="0" err="1" smtClean="0"/>
            <a:t>Створіть</a:t>
          </a:r>
          <a:r>
            <a:rPr lang="ru-RU" dirty="0" smtClean="0"/>
            <a:t> </a:t>
          </a:r>
          <a:r>
            <a:rPr lang="ru-RU" dirty="0" err="1" smtClean="0"/>
            <a:t>обліковий</a:t>
          </a:r>
          <a:r>
            <a:rPr lang="ru-RU" dirty="0" smtClean="0"/>
            <a:t> </a:t>
          </a:r>
          <a:r>
            <a:rPr lang="ru-RU" dirty="0" err="1" smtClean="0"/>
            <a:t>запис</a:t>
          </a:r>
          <a:r>
            <a:rPr lang="ru-RU" dirty="0" smtClean="0"/>
            <a:t> </a:t>
          </a:r>
          <a:endParaRPr lang="uk-UA" dirty="0"/>
        </a:p>
      </dgm:t>
    </dgm:pt>
    <dgm:pt modelId="{01D57472-F8D8-4F40-8CD9-C877C89243CC}" type="parTrans" cxnId="{50AD2DA9-F9F0-4780-817D-89B13529C522}">
      <dgm:prSet/>
      <dgm:spPr/>
      <dgm:t>
        <a:bodyPr/>
        <a:lstStyle/>
        <a:p>
          <a:endParaRPr lang="uk-UA"/>
        </a:p>
      </dgm:t>
    </dgm:pt>
    <dgm:pt modelId="{A338F5C9-AD38-4736-89E0-E71828E5D4C0}" type="sibTrans" cxnId="{50AD2DA9-F9F0-4780-817D-89B13529C522}">
      <dgm:prSet/>
      <dgm:spPr/>
      <dgm:t>
        <a:bodyPr/>
        <a:lstStyle/>
        <a:p>
          <a:endParaRPr lang="uk-UA"/>
        </a:p>
      </dgm:t>
    </dgm:pt>
    <dgm:pt modelId="{91050669-C374-4BE6-97DB-385D4F3F1159}">
      <dgm:prSet/>
      <dgm:spPr/>
      <dgm:t>
        <a:bodyPr/>
        <a:lstStyle/>
        <a:p>
          <a:pPr rtl="0"/>
          <a:r>
            <a:rPr lang="ru-RU" dirty="0" smtClean="0"/>
            <a:t>4.</a:t>
          </a:r>
        </a:p>
        <a:p>
          <a:pPr rtl="0"/>
          <a:r>
            <a:rPr lang="ru-RU" dirty="0" err="1" smtClean="0"/>
            <a:t>Зареєструйте</a:t>
          </a:r>
          <a:r>
            <a:rPr lang="ru-RU" dirty="0" smtClean="0"/>
            <a:t> свою </a:t>
          </a:r>
          <a:r>
            <a:rPr lang="ru-RU" dirty="0" err="1" smtClean="0"/>
            <a:t>організацію</a:t>
          </a:r>
          <a:r>
            <a:rPr lang="ru-RU" dirty="0" smtClean="0"/>
            <a:t> </a:t>
          </a:r>
          <a:endParaRPr lang="uk-UA" dirty="0"/>
        </a:p>
      </dgm:t>
    </dgm:pt>
    <dgm:pt modelId="{5044813D-EAAD-44B4-8A6D-86E569019697}" type="parTrans" cxnId="{4D1897DB-602C-4C03-94BF-404929BBF75E}">
      <dgm:prSet/>
      <dgm:spPr/>
      <dgm:t>
        <a:bodyPr/>
        <a:lstStyle/>
        <a:p>
          <a:endParaRPr lang="uk-UA"/>
        </a:p>
      </dgm:t>
    </dgm:pt>
    <dgm:pt modelId="{D31CEB1E-1501-4A68-BA6A-68F894D0DDFC}" type="sibTrans" cxnId="{4D1897DB-602C-4C03-94BF-404929BBF75E}">
      <dgm:prSet/>
      <dgm:spPr/>
      <dgm:t>
        <a:bodyPr/>
        <a:lstStyle/>
        <a:p>
          <a:endParaRPr lang="uk-UA"/>
        </a:p>
      </dgm:t>
    </dgm:pt>
    <dgm:pt modelId="{5A43908E-EC2E-4952-B1C4-21EE917BFF69}">
      <dgm:prSet/>
      <dgm:spPr/>
      <dgm:t>
        <a:bodyPr/>
        <a:lstStyle/>
        <a:p>
          <a:pPr rtl="0"/>
          <a:r>
            <a:rPr lang="uk-UA" noProof="0" dirty="0" smtClean="0"/>
            <a:t>5.</a:t>
          </a:r>
        </a:p>
        <a:p>
          <a:pPr rtl="0"/>
          <a:r>
            <a:rPr lang="uk-UA" noProof="0" dirty="0" smtClean="0"/>
            <a:t> </a:t>
          </a:r>
          <a:r>
            <a:rPr lang="uk-UA" noProof="0" dirty="0" err="1" smtClean="0"/>
            <a:t>Надішліть</a:t>
          </a:r>
          <a:r>
            <a:rPr lang="uk-UA" noProof="0" dirty="0" smtClean="0"/>
            <a:t> свою пропозицію</a:t>
          </a:r>
          <a:endParaRPr lang="uk-UA" noProof="0" dirty="0"/>
        </a:p>
      </dgm:t>
    </dgm:pt>
    <dgm:pt modelId="{5F4ED8DF-B185-46FD-99D0-49AD6A610906}" type="parTrans" cxnId="{DE425348-E3C3-4B76-86AE-199EE460BD8A}">
      <dgm:prSet/>
      <dgm:spPr/>
      <dgm:t>
        <a:bodyPr/>
        <a:lstStyle/>
        <a:p>
          <a:endParaRPr lang="uk-UA"/>
        </a:p>
      </dgm:t>
    </dgm:pt>
    <dgm:pt modelId="{0F76D99A-B489-40B4-8D5F-9A4162501943}" type="sibTrans" cxnId="{DE425348-E3C3-4B76-86AE-199EE460BD8A}">
      <dgm:prSet/>
      <dgm:spPr/>
      <dgm:t>
        <a:bodyPr/>
        <a:lstStyle/>
        <a:p>
          <a:endParaRPr lang="uk-UA"/>
        </a:p>
      </dgm:t>
    </dgm:pt>
    <dgm:pt modelId="{98EC29CC-CFAB-4CB3-AFF7-23F67CB09716}" type="pres">
      <dgm:prSet presAssocID="{4618DC6D-119B-43D5-85ED-AB19EECA7F67}" presName="CompostProcess" presStyleCnt="0">
        <dgm:presLayoutVars>
          <dgm:dir/>
          <dgm:resizeHandles val="exact"/>
        </dgm:presLayoutVars>
      </dgm:prSet>
      <dgm:spPr/>
      <dgm:t>
        <a:bodyPr/>
        <a:lstStyle/>
        <a:p>
          <a:endParaRPr lang="uk-UA"/>
        </a:p>
      </dgm:t>
    </dgm:pt>
    <dgm:pt modelId="{375054A6-64BA-40A9-BAC3-63E21F689455}" type="pres">
      <dgm:prSet presAssocID="{4618DC6D-119B-43D5-85ED-AB19EECA7F67}" presName="arrow" presStyleLbl="bgShp" presStyleIdx="0" presStyleCnt="1"/>
      <dgm:spPr/>
    </dgm:pt>
    <dgm:pt modelId="{6EB0D505-7B33-483A-8ED4-247FC8D85E62}" type="pres">
      <dgm:prSet presAssocID="{4618DC6D-119B-43D5-85ED-AB19EECA7F67}" presName="linearProcess" presStyleCnt="0"/>
      <dgm:spPr/>
    </dgm:pt>
    <dgm:pt modelId="{AD50F17C-7385-4449-B1F5-572FB78ED175}" type="pres">
      <dgm:prSet presAssocID="{01095053-CDBE-416F-AB8A-DB24A367FCAD}" presName="textNode" presStyleLbl="node1" presStyleIdx="0" presStyleCnt="5">
        <dgm:presLayoutVars>
          <dgm:bulletEnabled val="1"/>
        </dgm:presLayoutVars>
      </dgm:prSet>
      <dgm:spPr/>
      <dgm:t>
        <a:bodyPr/>
        <a:lstStyle/>
        <a:p>
          <a:endParaRPr lang="uk-UA"/>
        </a:p>
      </dgm:t>
    </dgm:pt>
    <dgm:pt modelId="{3BE90CA6-D190-4700-8B82-A4134462C65B}" type="pres">
      <dgm:prSet presAssocID="{4C20CAC5-35C4-4853-811F-0FEDBD5E9B78}" presName="sibTrans" presStyleCnt="0"/>
      <dgm:spPr/>
    </dgm:pt>
    <dgm:pt modelId="{B1525DF9-4044-4294-A7C1-7BAF1DD3727E}" type="pres">
      <dgm:prSet presAssocID="{812312FE-588A-4B03-9FF1-9BFA52EA8A37}" presName="textNode" presStyleLbl="node1" presStyleIdx="1" presStyleCnt="5">
        <dgm:presLayoutVars>
          <dgm:bulletEnabled val="1"/>
        </dgm:presLayoutVars>
      </dgm:prSet>
      <dgm:spPr/>
      <dgm:t>
        <a:bodyPr/>
        <a:lstStyle/>
        <a:p>
          <a:endParaRPr lang="uk-UA"/>
        </a:p>
      </dgm:t>
    </dgm:pt>
    <dgm:pt modelId="{D6978110-63CD-4276-B955-27C71459E08A}" type="pres">
      <dgm:prSet presAssocID="{67535A42-7FF1-46B8-A6CB-81586CB063EF}" presName="sibTrans" presStyleCnt="0"/>
      <dgm:spPr/>
    </dgm:pt>
    <dgm:pt modelId="{593CA354-1996-4FED-8F61-7C6AEC742DB3}" type="pres">
      <dgm:prSet presAssocID="{DF490FD7-5465-4055-B447-0E83DFAAC84C}" presName="textNode" presStyleLbl="node1" presStyleIdx="2" presStyleCnt="5">
        <dgm:presLayoutVars>
          <dgm:bulletEnabled val="1"/>
        </dgm:presLayoutVars>
      </dgm:prSet>
      <dgm:spPr/>
      <dgm:t>
        <a:bodyPr/>
        <a:lstStyle/>
        <a:p>
          <a:endParaRPr lang="uk-UA"/>
        </a:p>
      </dgm:t>
    </dgm:pt>
    <dgm:pt modelId="{2D4D81F1-C7FB-45D6-9584-4D71D3755FF5}" type="pres">
      <dgm:prSet presAssocID="{A338F5C9-AD38-4736-89E0-E71828E5D4C0}" presName="sibTrans" presStyleCnt="0"/>
      <dgm:spPr/>
    </dgm:pt>
    <dgm:pt modelId="{FA0F9E4B-FA06-4637-8CB3-497C7AAF5FCD}" type="pres">
      <dgm:prSet presAssocID="{91050669-C374-4BE6-97DB-385D4F3F1159}" presName="textNode" presStyleLbl="node1" presStyleIdx="3" presStyleCnt="5">
        <dgm:presLayoutVars>
          <dgm:bulletEnabled val="1"/>
        </dgm:presLayoutVars>
      </dgm:prSet>
      <dgm:spPr/>
      <dgm:t>
        <a:bodyPr/>
        <a:lstStyle/>
        <a:p>
          <a:endParaRPr lang="uk-UA"/>
        </a:p>
      </dgm:t>
    </dgm:pt>
    <dgm:pt modelId="{DBF0B734-2325-4768-93DD-AAAC5C536B45}" type="pres">
      <dgm:prSet presAssocID="{D31CEB1E-1501-4A68-BA6A-68F894D0DDFC}" presName="sibTrans" presStyleCnt="0"/>
      <dgm:spPr/>
    </dgm:pt>
    <dgm:pt modelId="{EC8E4407-FFDB-49B8-BD79-228D2C799930}" type="pres">
      <dgm:prSet presAssocID="{5A43908E-EC2E-4952-B1C4-21EE917BFF69}" presName="textNode" presStyleLbl="node1" presStyleIdx="4" presStyleCnt="5">
        <dgm:presLayoutVars>
          <dgm:bulletEnabled val="1"/>
        </dgm:presLayoutVars>
      </dgm:prSet>
      <dgm:spPr/>
      <dgm:t>
        <a:bodyPr/>
        <a:lstStyle/>
        <a:p>
          <a:endParaRPr lang="uk-UA"/>
        </a:p>
      </dgm:t>
    </dgm:pt>
  </dgm:ptLst>
  <dgm:cxnLst>
    <dgm:cxn modelId="{50AD2DA9-F9F0-4780-817D-89B13529C522}" srcId="{4618DC6D-119B-43D5-85ED-AB19EECA7F67}" destId="{DF490FD7-5465-4055-B447-0E83DFAAC84C}" srcOrd="2" destOrd="0" parTransId="{01D57472-F8D8-4F40-8CD9-C877C89243CC}" sibTransId="{A338F5C9-AD38-4736-89E0-E71828E5D4C0}"/>
    <dgm:cxn modelId="{EF82D6E8-E84B-4913-9999-6CACE92F368B}" srcId="{4618DC6D-119B-43D5-85ED-AB19EECA7F67}" destId="{812312FE-588A-4B03-9FF1-9BFA52EA8A37}" srcOrd="1" destOrd="0" parTransId="{400A1EFD-858F-45FF-8950-E4002554BCF1}" sibTransId="{67535A42-7FF1-46B8-A6CB-81586CB063EF}"/>
    <dgm:cxn modelId="{F5D8E8E9-5C24-4F4C-A8DD-6212294779B7}" type="presOf" srcId="{4618DC6D-119B-43D5-85ED-AB19EECA7F67}" destId="{98EC29CC-CFAB-4CB3-AFF7-23F67CB09716}" srcOrd="0" destOrd="0" presId="urn:microsoft.com/office/officeart/2005/8/layout/hProcess9"/>
    <dgm:cxn modelId="{5A6A4696-8C3D-4448-958E-030508CBCA5A}" srcId="{4618DC6D-119B-43D5-85ED-AB19EECA7F67}" destId="{01095053-CDBE-416F-AB8A-DB24A367FCAD}" srcOrd="0" destOrd="0" parTransId="{FE93F048-E2BF-46B4-8856-1803DAE74D40}" sibTransId="{4C20CAC5-35C4-4853-811F-0FEDBD5E9B78}"/>
    <dgm:cxn modelId="{BB05B75E-FD29-4B02-A97F-6923FCF444EF}" type="presOf" srcId="{812312FE-588A-4B03-9FF1-9BFA52EA8A37}" destId="{B1525DF9-4044-4294-A7C1-7BAF1DD3727E}" srcOrd="0" destOrd="0" presId="urn:microsoft.com/office/officeart/2005/8/layout/hProcess9"/>
    <dgm:cxn modelId="{136DE28F-FA27-41EF-8996-E679C03B7E57}" type="presOf" srcId="{91050669-C374-4BE6-97DB-385D4F3F1159}" destId="{FA0F9E4B-FA06-4637-8CB3-497C7AAF5FCD}" srcOrd="0" destOrd="0" presId="urn:microsoft.com/office/officeart/2005/8/layout/hProcess9"/>
    <dgm:cxn modelId="{BBA8C145-3D88-4344-A09E-EDABF30B3183}" type="presOf" srcId="{5A43908E-EC2E-4952-B1C4-21EE917BFF69}" destId="{EC8E4407-FFDB-49B8-BD79-228D2C799930}" srcOrd="0" destOrd="0" presId="urn:microsoft.com/office/officeart/2005/8/layout/hProcess9"/>
    <dgm:cxn modelId="{89B545C1-928A-4ADB-A4A7-B32448588A79}" type="presOf" srcId="{DF490FD7-5465-4055-B447-0E83DFAAC84C}" destId="{593CA354-1996-4FED-8F61-7C6AEC742DB3}" srcOrd="0" destOrd="0" presId="urn:microsoft.com/office/officeart/2005/8/layout/hProcess9"/>
    <dgm:cxn modelId="{DE425348-E3C3-4B76-86AE-199EE460BD8A}" srcId="{4618DC6D-119B-43D5-85ED-AB19EECA7F67}" destId="{5A43908E-EC2E-4952-B1C4-21EE917BFF69}" srcOrd="4" destOrd="0" parTransId="{5F4ED8DF-B185-46FD-99D0-49AD6A610906}" sibTransId="{0F76D99A-B489-40B4-8D5F-9A4162501943}"/>
    <dgm:cxn modelId="{4F7D65C1-F689-49B8-9B4E-D188202AD80E}" type="presOf" srcId="{01095053-CDBE-416F-AB8A-DB24A367FCAD}" destId="{AD50F17C-7385-4449-B1F5-572FB78ED175}" srcOrd="0" destOrd="0" presId="urn:microsoft.com/office/officeart/2005/8/layout/hProcess9"/>
    <dgm:cxn modelId="{4D1897DB-602C-4C03-94BF-404929BBF75E}" srcId="{4618DC6D-119B-43D5-85ED-AB19EECA7F67}" destId="{91050669-C374-4BE6-97DB-385D4F3F1159}" srcOrd="3" destOrd="0" parTransId="{5044813D-EAAD-44B4-8A6D-86E569019697}" sibTransId="{D31CEB1E-1501-4A68-BA6A-68F894D0DDFC}"/>
    <dgm:cxn modelId="{3DF90342-EC61-48BA-A030-ED486C73430A}" type="presParOf" srcId="{98EC29CC-CFAB-4CB3-AFF7-23F67CB09716}" destId="{375054A6-64BA-40A9-BAC3-63E21F689455}" srcOrd="0" destOrd="0" presId="urn:microsoft.com/office/officeart/2005/8/layout/hProcess9"/>
    <dgm:cxn modelId="{8FB8F9C9-26B0-4DD6-BC46-3E175E8C755A}" type="presParOf" srcId="{98EC29CC-CFAB-4CB3-AFF7-23F67CB09716}" destId="{6EB0D505-7B33-483A-8ED4-247FC8D85E62}" srcOrd="1" destOrd="0" presId="urn:microsoft.com/office/officeart/2005/8/layout/hProcess9"/>
    <dgm:cxn modelId="{89DCD9D2-5395-4C5A-88C0-7958F9365328}" type="presParOf" srcId="{6EB0D505-7B33-483A-8ED4-247FC8D85E62}" destId="{AD50F17C-7385-4449-B1F5-572FB78ED175}" srcOrd="0" destOrd="0" presId="urn:microsoft.com/office/officeart/2005/8/layout/hProcess9"/>
    <dgm:cxn modelId="{CE01B379-752F-4995-AC75-89A1FECF2FDF}" type="presParOf" srcId="{6EB0D505-7B33-483A-8ED4-247FC8D85E62}" destId="{3BE90CA6-D190-4700-8B82-A4134462C65B}" srcOrd="1" destOrd="0" presId="urn:microsoft.com/office/officeart/2005/8/layout/hProcess9"/>
    <dgm:cxn modelId="{2CE2A54B-01AF-48D1-A4AA-076977090E7B}" type="presParOf" srcId="{6EB0D505-7B33-483A-8ED4-247FC8D85E62}" destId="{B1525DF9-4044-4294-A7C1-7BAF1DD3727E}" srcOrd="2" destOrd="0" presId="urn:microsoft.com/office/officeart/2005/8/layout/hProcess9"/>
    <dgm:cxn modelId="{C532B7F2-FF82-4245-B6A7-C1A848FCD3E9}" type="presParOf" srcId="{6EB0D505-7B33-483A-8ED4-247FC8D85E62}" destId="{D6978110-63CD-4276-B955-27C71459E08A}" srcOrd="3" destOrd="0" presId="urn:microsoft.com/office/officeart/2005/8/layout/hProcess9"/>
    <dgm:cxn modelId="{69949218-F403-4800-A30F-12CEA4982BE9}" type="presParOf" srcId="{6EB0D505-7B33-483A-8ED4-247FC8D85E62}" destId="{593CA354-1996-4FED-8F61-7C6AEC742DB3}" srcOrd="4" destOrd="0" presId="urn:microsoft.com/office/officeart/2005/8/layout/hProcess9"/>
    <dgm:cxn modelId="{5248E99E-7A0E-4161-B557-9B34F71F9656}" type="presParOf" srcId="{6EB0D505-7B33-483A-8ED4-247FC8D85E62}" destId="{2D4D81F1-C7FB-45D6-9584-4D71D3755FF5}" srcOrd="5" destOrd="0" presId="urn:microsoft.com/office/officeart/2005/8/layout/hProcess9"/>
    <dgm:cxn modelId="{3B791F53-7ED9-4C9D-8386-8A4A1E6855DB}" type="presParOf" srcId="{6EB0D505-7B33-483A-8ED4-247FC8D85E62}" destId="{FA0F9E4B-FA06-4637-8CB3-497C7AAF5FCD}" srcOrd="6" destOrd="0" presId="urn:microsoft.com/office/officeart/2005/8/layout/hProcess9"/>
    <dgm:cxn modelId="{CE34A43B-21D9-4FAF-B658-2A422ED0A610}" type="presParOf" srcId="{6EB0D505-7B33-483A-8ED4-247FC8D85E62}" destId="{DBF0B734-2325-4768-93DD-AAAC5C536B45}" srcOrd="7" destOrd="0" presId="urn:microsoft.com/office/officeart/2005/8/layout/hProcess9"/>
    <dgm:cxn modelId="{1DBD66E2-EF5D-4D6B-BA66-6AC781FD1A80}" type="presParOf" srcId="{6EB0D505-7B33-483A-8ED4-247FC8D85E62}" destId="{EC8E4407-FFDB-49B8-BD79-228D2C79993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322AD-C77E-4630-9C66-5B388B814B0C}">
      <dsp:nvSpPr>
        <dsp:cNvPr id="0" name=""/>
        <dsp:cNvSpPr/>
      </dsp:nvSpPr>
      <dsp:spPr>
        <a:xfrm>
          <a:off x="172877" y="504052"/>
          <a:ext cx="2851519" cy="17109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uk-UA" sz="800" b="1" kern="1200" dirty="0" smtClean="0"/>
            <a:t>Стандартні проекти дій (</a:t>
          </a:r>
          <a:r>
            <a:rPr lang="en-GB" sz="800" b="1" kern="1200" dirty="0" smtClean="0"/>
            <a:t>SAP)</a:t>
          </a:r>
        </a:p>
        <a:p>
          <a:pPr lvl="0" algn="ctr" defTabSz="355600">
            <a:lnSpc>
              <a:spcPct val="90000"/>
            </a:lnSpc>
            <a:spcBef>
              <a:spcPct val="0"/>
            </a:spcBef>
            <a:spcAft>
              <a:spcPct val="35000"/>
            </a:spcAft>
          </a:pPr>
          <a:r>
            <a:rPr lang="uk-UA" sz="800" kern="1200" dirty="0" smtClean="0"/>
            <a:t>Проекти, крім стратегічних інтегрованих проектів, стратегічних природних проектів або проектів технічної допомоги, які переслідують конкретні цілі програми </a:t>
          </a:r>
          <a:r>
            <a:rPr lang="en-GB" sz="800" kern="1200" dirty="0" smtClean="0"/>
            <a:t>LIFE.</a:t>
          </a:r>
        </a:p>
        <a:p>
          <a:pPr lvl="0" algn="ctr" defTabSz="355600">
            <a:lnSpc>
              <a:spcPct val="90000"/>
            </a:lnSpc>
            <a:spcBef>
              <a:spcPct val="0"/>
            </a:spcBef>
            <a:spcAft>
              <a:spcPct val="35000"/>
            </a:spcAft>
          </a:pPr>
          <a:r>
            <a:rPr lang="uk-UA" sz="800" b="1" kern="1200" dirty="0" smtClean="0"/>
            <a:t>Операційні гранти (</a:t>
          </a:r>
          <a:r>
            <a:rPr lang="en-GB" sz="800" b="1" kern="1200" dirty="0" smtClean="0"/>
            <a:t>OG)</a:t>
          </a:r>
        </a:p>
        <a:p>
          <a:pPr lvl="0" algn="ctr" defTabSz="355600">
            <a:lnSpc>
              <a:spcPct val="90000"/>
            </a:lnSpc>
            <a:spcBef>
              <a:spcPct val="0"/>
            </a:spcBef>
            <a:spcAft>
              <a:spcPct val="35000"/>
            </a:spcAft>
          </a:pPr>
          <a:r>
            <a:rPr lang="uk-UA" sz="800" kern="1200" dirty="0" smtClean="0"/>
            <a:t>Гранти, які підтримують функціонування некомерційних організацій, які беруть участь у розробці, впровадженні та забезпеченні виконання законодавства та політики Союзу, і які в основному діють у сфері навколишнього середовища або кліматичних дій, включаючи перехід на енергетику, відповідно до цілі програми </a:t>
          </a:r>
          <a:r>
            <a:rPr lang="en-GB" sz="800" kern="1200" dirty="0" smtClean="0"/>
            <a:t>LIFE.</a:t>
          </a:r>
          <a:endParaRPr lang="uk-UA" sz="800" kern="1200" dirty="0" smtClean="0"/>
        </a:p>
        <a:p>
          <a:pPr lvl="0" algn="ctr" defTabSz="355600">
            <a:lnSpc>
              <a:spcPct val="90000"/>
            </a:lnSpc>
            <a:spcBef>
              <a:spcPct val="0"/>
            </a:spcBef>
            <a:spcAft>
              <a:spcPct val="35000"/>
            </a:spcAft>
          </a:pPr>
          <a:endParaRPr lang="uk-UA" sz="800" kern="1200" dirty="0"/>
        </a:p>
      </dsp:txBody>
      <dsp:txXfrm>
        <a:off x="172877" y="504052"/>
        <a:ext cx="2851519" cy="1710911"/>
      </dsp:txXfrm>
    </dsp:sp>
    <dsp:sp modelId="{F56D16FF-D501-4B36-A7D9-1775B496E869}">
      <dsp:nvSpPr>
        <dsp:cNvPr id="0" name=""/>
        <dsp:cNvSpPr/>
      </dsp:nvSpPr>
      <dsp:spPr>
        <a:xfrm>
          <a:off x="3309548" y="504052"/>
          <a:ext cx="2220107" cy="17109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uk-UA" sz="800" b="1" kern="1200" dirty="0" smtClean="0"/>
            <a:t>Стратегічні природоохоронні проекти (</a:t>
          </a:r>
          <a:r>
            <a:rPr lang="en-GB" sz="800" b="1" kern="1200" dirty="0" smtClean="0"/>
            <a:t>SNAP)</a:t>
          </a:r>
        </a:p>
        <a:p>
          <a:pPr lvl="0" algn="ctr" defTabSz="355600">
            <a:lnSpc>
              <a:spcPct val="90000"/>
            </a:lnSpc>
            <a:spcBef>
              <a:spcPct val="0"/>
            </a:spcBef>
            <a:spcAft>
              <a:spcPct val="35000"/>
            </a:spcAft>
          </a:pPr>
          <a:r>
            <a:rPr lang="uk-UA" sz="800" kern="1200" dirty="0" smtClean="0"/>
            <a:t>Проекти, які підтримують досягнення цілей Союзу щодо природи та </a:t>
          </a:r>
          <a:r>
            <a:rPr lang="uk-UA" sz="800" kern="1200" dirty="0" err="1" smtClean="0"/>
            <a:t>біорізноманіття</a:t>
          </a:r>
          <a:r>
            <a:rPr lang="uk-UA" sz="800" kern="1200" dirty="0" smtClean="0"/>
            <a:t> шляхом впровадження узгоджених програм дій у державах-членах з метою інтеграції цих цілей та пріоритетів в інші політики та інструменти фінансування, у тому числі шляхом скоординованої реалізації пріоритетних рамок дій, прийнятих відповідно до Директиви 92/ 43/ЄЕС.</a:t>
          </a:r>
        </a:p>
        <a:p>
          <a:pPr lvl="0" algn="ctr" defTabSz="355600">
            <a:lnSpc>
              <a:spcPct val="90000"/>
            </a:lnSpc>
            <a:spcBef>
              <a:spcPct val="0"/>
            </a:spcBef>
            <a:spcAft>
              <a:spcPct val="35000"/>
            </a:spcAft>
          </a:pPr>
          <a:endParaRPr lang="uk-UA" sz="800" kern="1200" dirty="0"/>
        </a:p>
      </dsp:txBody>
      <dsp:txXfrm>
        <a:off x="3309548" y="504052"/>
        <a:ext cx="2220107" cy="1710911"/>
      </dsp:txXfrm>
    </dsp:sp>
    <dsp:sp modelId="{47D6A137-C663-40FB-ABFE-2DD603E34762}">
      <dsp:nvSpPr>
        <dsp:cNvPr id="0" name=""/>
        <dsp:cNvSpPr/>
      </dsp:nvSpPr>
      <dsp:spPr>
        <a:xfrm>
          <a:off x="5848370" y="516131"/>
          <a:ext cx="2415065" cy="17109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uk-UA" sz="800" b="1" kern="1200" dirty="0" smtClean="0"/>
            <a:t>Інші гранти на дії (</a:t>
          </a:r>
          <a:r>
            <a:rPr lang="en-GB" sz="800" b="1" kern="1200" dirty="0" smtClean="0"/>
            <a:t>OAG)</a:t>
          </a:r>
        </a:p>
        <a:p>
          <a:pPr lvl="0" algn="ctr" defTabSz="355600">
            <a:lnSpc>
              <a:spcPct val="90000"/>
            </a:lnSpc>
            <a:spcBef>
              <a:spcPct val="0"/>
            </a:spcBef>
            <a:spcAft>
              <a:spcPct val="35000"/>
            </a:spcAft>
          </a:pPr>
          <a:r>
            <a:rPr lang="uk-UA" sz="800" kern="1200" dirty="0" smtClean="0"/>
            <a:t>Дії, необхідні для досягнення загальної мети програми </a:t>
          </a:r>
          <a:r>
            <a:rPr lang="en-GB" sz="800" kern="1200" dirty="0" smtClean="0"/>
            <a:t>LIFE, </a:t>
          </a:r>
          <a:r>
            <a:rPr lang="uk-UA" sz="800" kern="1200" dirty="0" smtClean="0"/>
            <a:t>включаючи дії з координації та підтримки, спрямовані на розбудову потенціалу, поширення інформації та знань, а також на підвищення обізнаності для підтримки переходу до відновлюваної енергії та підвищення енергоефективності .</a:t>
          </a:r>
        </a:p>
        <a:p>
          <a:pPr lvl="0" algn="ctr" defTabSz="355600">
            <a:lnSpc>
              <a:spcPct val="90000"/>
            </a:lnSpc>
            <a:spcBef>
              <a:spcPct val="0"/>
            </a:spcBef>
            <a:spcAft>
              <a:spcPct val="35000"/>
            </a:spcAft>
          </a:pPr>
          <a:endParaRPr lang="uk-UA" sz="800" kern="1200" dirty="0"/>
        </a:p>
      </dsp:txBody>
      <dsp:txXfrm>
        <a:off x="5848370" y="516131"/>
        <a:ext cx="2415065" cy="1710911"/>
      </dsp:txXfrm>
    </dsp:sp>
    <dsp:sp modelId="{07DCBECE-273F-4A20-9A6E-BF4020F0ACE9}">
      <dsp:nvSpPr>
        <dsp:cNvPr id="0" name=""/>
        <dsp:cNvSpPr/>
      </dsp:nvSpPr>
      <dsp:spPr>
        <a:xfrm>
          <a:off x="5150" y="2572128"/>
          <a:ext cx="4230828" cy="26844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uk-UA" sz="800" b="1" kern="1200" dirty="0" smtClean="0"/>
            <a:t>Проекти технічної допомоги (ТД)</a:t>
          </a:r>
        </a:p>
        <a:p>
          <a:pPr lvl="0" algn="ctr" defTabSz="355600">
            <a:lnSpc>
              <a:spcPct val="90000"/>
            </a:lnSpc>
            <a:spcBef>
              <a:spcPct val="0"/>
            </a:spcBef>
            <a:spcAft>
              <a:spcPct val="35000"/>
            </a:spcAft>
          </a:pPr>
          <a:r>
            <a:rPr lang="uk-UA" sz="800" kern="1200" dirty="0" smtClean="0"/>
            <a:t>Проекти, які підтримують розвиток потенціалу для участі в проектах стандартних дій, підготовку стратегічних природоохоронних проектів і стратегічних інтегрованих проектів, підготовку до доступу до інших фінансових інструментів Союзу або інші заходи, необхідні для підготовки розширення або повторення результатів інших проектів, що фінансуються програма </a:t>
          </a:r>
          <a:r>
            <a:rPr lang="en-GB" sz="800" kern="1200" dirty="0" smtClean="0"/>
            <a:t>LIFE, </a:t>
          </a:r>
          <a:r>
            <a:rPr lang="uk-UA" sz="800" kern="1200" dirty="0" smtClean="0"/>
            <a:t>її програми-попередники або інші програми Союзу з метою досягнення цілей програми </a:t>
          </a:r>
          <a:r>
            <a:rPr lang="en-GB" sz="800" kern="1200" dirty="0" smtClean="0"/>
            <a:t>LIFE, </a:t>
          </a:r>
          <a:r>
            <a:rPr lang="uk-UA" sz="800" kern="1200" dirty="0" smtClean="0"/>
            <a:t>викладених у статті 3; такі проекти можуть також включати розбудову потенціалу, пов’язаного з діяльністю органів влади держав-членів для ефективної участі в програмі </a:t>
          </a:r>
          <a:r>
            <a:rPr lang="en-GB" sz="800" kern="1200" dirty="0" smtClean="0"/>
            <a:t>LIFE.</a:t>
          </a:r>
        </a:p>
        <a:p>
          <a:pPr lvl="0" algn="ctr" defTabSz="355600">
            <a:lnSpc>
              <a:spcPct val="90000"/>
            </a:lnSpc>
            <a:spcBef>
              <a:spcPct val="0"/>
            </a:spcBef>
            <a:spcAft>
              <a:spcPct val="35000"/>
            </a:spcAft>
          </a:pPr>
          <a:endParaRPr lang="uk-UA" sz="800" kern="1200" dirty="0"/>
        </a:p>
      </dsp:txBody>
      <dsp:txXfrm>
        <a:off x="5150" y="2572128"/>
        <a:ext cx="4230828" cy="2684454"/>
      </dsp:txXfrm>
    </dsp:sp>
    <dsp:sp modelId="{09F2450A-9D2F-42B1-B275-0BAF4A1185D9}">
      <dsp:nvSpPr>
        <dsp:cNvPr id="0" name=""/>
        <dsp:cNvSpPr/>
      </dsp:nvSpPr>
      <dsp:spPr>
        <a:xfrm>
          <a:off x="4521130" y="2500116"/>
          <a:ext cx="3876469" cy="28284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uk-UA" sz="800" b="1" kern="1200" dirty="0" smtClean="0"/>
            <a:t>Стратегічні комплексні проекти (</a:t>
          </a:r>
          <a:r>
            <a:rPr lang="en-GB" sz="800" b="1" kern="1200" dirty="0" smtClean="0"/>
            <a:t>SIP)</a:t>
          </a:r>
        </a:p>
        <a:p>
          <a:pPr lvl="0" algn="ctr" defTabSz="355600">
            <a:lnSpc>
              <a:spcPct val="90000"/>
            </a:lnSpc>
            <a:spcBef>
              <a:spcPct val="0"/>
            </a:spcBef>
            <a:spcAft>
              <a:spcPct val="35000"/>
            </a:spcAft>
          </a:pPr>
          <a:r>
            <a:rPr lang="uk-UA" sz="800" kern="1200" dirty="0" smtClean="0"/>
            <a:t>Проекти, які в регіональному, </a:t>
          </a:r>
          <a:r>
            <a:rPr lang="uk-UA" sz="800" kern="1200" dirty="0" err="1" smtClean="0"/>
            <a:t>багаторегіональному</a:t>
          </a:r>
          <a:r>
            <a:rPr lang="uk-UA" sz="800" kern="1200" dirty="0" smtClean="0"/>
            <a:t>, національному чи транснаціональному масштабі реалізують екологічні або кліматичні стратегії або плани дій, розроблені органами влади держав-членів і вимагаються спеціальним екологічним, кліматичним або відповідним енергетичним законодавством або політикою Союзу, забезпечуючи при цьому, що зацікавлені сторони залучені та сприяють координації та мобілізації принаймні одного іншого Союзу, національного чи приватного джерела фінансування.</a:t>
          </a:r>
        </a:p>
        <a:p>
          <a:pPr lvl="0" algn="ctr" defTabSz="355600">
            <a:lnSpc>
              <a:spcPct val="90000"/>
            </a:lnSpc>
            <a:spcBef>
              <a:spcPct val="0"/>
            </a:spcBef>
            <a:spcAft>
              <a:spcPct val="35000"/>
            </a:spcAft>
          </a:pPr>
          <a:endParaRPr lang="uk-UA" sz="800" kern="1200" dirty="0"/>
        </a:p>
      </dsp:txBody>
      <dsp:txXfrm>
        <a:off x="4521130" y="2500116"/>
        <a:ext cx="3876469" cy="28284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054A6-64BA-40A9-BAC3-63E21F689455}">
      <dsp:nvSpPr>
        <dsp:cNvPr id="0" name=""/>
        <dsp:cNvSpPr/>
      </dsp:nvSpPr>
      <dsp:spPr>
        <a:xfrm>
          <a:off x="594065" y="0"/>
          <a:ext cx="6732748" cy="518457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0F17C-7385-4449-B1F5-572FB78ED175}">
      <dsp:nvSpPr>
        <dsp:cNvPr id="0" name=""/>
        <dsp:cNvSpPr/>
      </dsp:nvSpPr>
      <dsp:spPr>
        <a:xfrm>
          <a:off x="3480" y="1555372"/>
          <a:ext cx="1521907" cy="20738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ru-RU" sz="1700" kern="1200" dirty="0" smtClean="0"/>
            <a:t>1.</a:t>
          </a:r>
        </a:p>
        <a:p>
          <a:pPr lvl="0" algn="ctr" defTabSz="755650" rtl="0">
            <a:lnSpc>
              <a:spcPct val="90000"/>
            </a:lnSpc>
            <a:spcBef>
              <a:spcPct val="0"/>
            </a:spcBef>
            <a:spcAft>
              <a:spcPct val="35000"/>
            </a:spcAft>
          </a:pPr>
          <a:r>
            <a:rPr lang="ru-RU" sz="1700" kern="1200" dirty="0" smtClean="0"/>
            <a:t> </a:t>
          </a:r>
          <a:r>
            <a:rPr lang="ru-RU" sz="1700" kern="1200" dirty="0" err="1" smtClean="0"/>
            <a:t>Знайдіть</a:t>
          </a:r>
          <a:r>
            <a:rPr lang="ru-RU" sz="1700" kern="1200" dirty="0" smtClean="0"/>
            <a:t> </a:t>
          </a:r>
          <a:r>
            <a:rPr lang="ru-RU" sz="1700" kern="1200" dirty="0" err="1" smtClean="0"/>
            <a:t>можливість</a:t>
          </a:r>
          <a:endParaRPr lang="uk-UA" sz="1700" kern="1200" dirty="0"/>
        </a:p>
      </dsp:txBody>
      <dsp:txXfrm>
        <a:off x="77773" y="1629665"/>
        <a:ext cx="1373321" cy="1925244"/>
      </dsp:txXfrm>
    </dsp:sp>
    <dsp:sp modelId="{B1525DF9-4044-4294-A7C1-7BAF1DD3727E}">
      <dsp:nvSpPr>
        <dsp:cNvPr id="0" name=""/>
        <dsp:cNvSpPr/>
      </dsp:nvSpPr>
      <dsp:spPr>
        <a:xfrm>
          <a:off x="1601483" y="1555372"/>
          <a:ext cx="1521907" cy="20738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ru-RU" sz="1700" kern="1200" dirty="0" smtClean="0"/>
            <a:t>2.</a:t>
          </a:r>
        </a:p>
        <a:p>
          <a:pPr lvl="0" algn="ctr" defTabSz="755650" rtl="0">
            <a:lnSpc>
              <a:spcPct val="90000"/>
            </a:lnSpc>
            <a:spcBef>
              <a:spcPct val="0"/>
            </a:spcBef>
            <a:spcAft>
              <a:spcPct val="35000"/>
            </a:spcAft>
          </a:pPr>
          <a:r>
            <a:rPr lang="ru-RU" sz="1700" kern="1200" dirty="0" smtClean="0"/>
            <a:t> </a:t>
          </a:r>
          <a:r>
            <a:rPr lang="ru-RU" sz="1700" kern="1200" dirty="0" err="1" smtClean="0"/>
            <a:t>Знайдіть</a:t>
          </a:r>
          <a:r>
            <a:rPr lang="ru-RU" sz="1700" kern="1200" dirty="0" smtClean="0"/>
            <a:t>  партнера(</a:t>
          </a:r>
          <a:r>
            <a:rPr lang="ru-RU" sz="1700" kern="1200" dirty="0" err="1" smtClean="0"/>
            <a:t>ів</a:t>
          </a:r>
          <a:r>
            <a:rPr lang="ru-RU" sz="1700" kern="1200" dirty="0" smtClean="0"/>
            <a:t>)</a:t>
          </a:r>
          <a:endParaRPr lang="uk-UA" sz="1700" kern="1200" dirty="0"/>
        </a:p>
      </dsp:txBody>
      <dsp:txXfrm>
        <a:off x="1675776" y="1629665"/>
        <a:ext cx="1373321" cy="1925244"/>
      </dsp:txXfrm>
    </dsp:sp>
    <dsp:sp modelId="{593CA354-1996-4FED-8F61-7C6AEC742DB3}">
      <dsp:nvSpPr>
        <dsp:cNvPr id="0" name=""/>
        <dsp:cNvSpPr/>
      </dsp:nvSpPr>
      <dsp:spPr>
        <a:xfrm>
          <a:off x="3199486" y="1555372"/>
          <a:ext cx="1521907" cy="20738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ru-RU" sz="1700" kern="1200" dirty="0" smtClean="0"/>
            <a:t>3. </a:t>
          </a:r>
        </a:p>
        <a:p>
          <a:pPr lvl="0" algn="ctr" defTabSz="755650" rtl="0">
            <a:lnSpc>
              <a:spcPct val="90000"/>
            </a:lnSpc>
            <a:spcBef>
              <a:spcPct val="0"/>
            </a:spcBef>
            <a:spcAft>
              <a:spcPct val="35000"/>
            </a:spcAft>
          </a:pPr>
          <a:r>
            <a:rPr lang="ru-RU" sz="1700" kern="1200" dirty="0" err="1" smtClean="0"/>
            <a:t>Створіть</a:t>
          </a:r>
          <a:r>
            <a:rPr lang="ru-RU" sz="1700" kern="1200" dirty="0" smtClean="0"/>
            <a:t> </a:t>
          </a:r>
          <a:r>
            <a:rPr lang="ru-RU" sz="1700" kern="1200" dirty="0" err="1" smtClean="0"/>
            <a:t>обліковий</a:t>
          </a:r>
          <a:r>
            <a:rPr lang="ru-RU" sz="1700" kern="1200" dirty="0" smtClean="0"/>
            <a:t> </a:t>
          </a:r>
          <a:r>
            <a:rPr lang="ru-RU" sz="1700" kern="1200" dirty="0" err="1" smtClean="0"/>
            <a:t>запис</a:t>
          </a:r>
          <a:r>
            <a:rPr lang="ru-RU" sz="1700" kern="1200" dirty="0" smtClean="0"/>
            <a:t> </a:t>
          </a:r>
          <a:endParaRPr lang="uk-UA" sz="1700" kern="1200" dirty="0"/>
        </a:p>
      </dsp:txBody>
      <dsp:txXfrm>
        <a:off x="3273779" y="1629665"/>
        <a:ext cx="1373321" cy="1925244"/>
      </dsp:txXfrm>
    </dsp:sp>
    <dsp:sp modelId="{FA0F9E4B-FA06-4637-8CB3-497C7AAF5FCD}">
      <dsp:nvSpPr>
        <dsp:cNvPr id="0" name=""/>
        <dsp:cNvSpPr/>
      </dsp:nvSpPr>
      <dsp:spPr>
        <a:xfrm>
          <a:off x="4797489" y="1555372"/>
          <a:ext cx="1521907" cy="20738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ru-RU" sz="1700" kern="1200" dirty="0" smtClean="0"/>
            <a:t>4.</a:t>
          </a:r>
        </a:p>
        <a:p>
          <a:pPr lvl="0" algn="ctr" defTabSz="755650" rtl="0">
            <a:lnSpc>
              <a:spcPct val="90000"/>
            </a:lnSpc>
            <a:spcBef>
              <a:spcPct val="0"/>
            </a:spcBef>
            <a:spcAft>
              <a:spcPct val="35000"/>
            </a:spcAft>
          </a:pPr>
          <a:r>
            <a:rPr lang="ru-RU" sz="1700" kern="1200" dirty="0" err="1" smtClean="0"/>
            <a:t>Зареєструйте</a:t>
          </a:r>
          <a:r>
            <a:rPr lang="ru-RU" sz="1700" kern="1200" dirty="0" smtClean="0"/>
            <a:t> свою </a:t>
          </a:r>
          <a:r>
            <a:rPr lang="ru-RU" sz="1700" kern="1200" dirty="0" err="1" smtClean="0"/>
            <a:t>організацію</a:t>
          </a:r>
          <a:r>
            <a:rPr lang="ru-RU" sz="1700" kern="1200" dirty="0" smtClean="0"/>
            <a:t> </a:t>
          </a:r>
          <a:endParaRPr lang="uk-UA" sz="1700" kern="1200" dirty="0"/>
        </a:p>
      </dsp:txBody>
      <dsp:txXfrm>
        <a:off x="4871782" y="1629665"/>
        <a:ext cx="1373321" cy="1925244"/>
      </dsp:txXfrm>
    </dsp:sp>
    <dsp:sp modelId="{EC8E4407-FFDB-49B8-BD79-228D2C799930}">
      <dsp:nvSpPr>
        <dsp:cNvPr id="0" name=""/>
        <dsp:cNvSpPr/>
      </dsp:nvSpPr>
      <dsp:spPr>
        <a:xfrm>
          <a:off x="6395491" y="1555372"/>
          <a:ext cx="1521907" cy="20738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uk-UA" sz="1700" kern="1200" noProof="0" dirty="0" smtClean="0"/>
            <a:t>5.</a:t>
          </a:r>
        </a:p>
        <a:p>
          <a:pPr lvl="0" algn="ctr" defTabSz="755650" rtl="0">
            <a:lnSpc>
              <a:spcPct val="90000"/>
            </a:lnSpc>
            <a:spcBef>
              <a:spcPct val="0"/>
            </a:spcBef>
            <a:spcAft>
              <a:spcPct val="35000"/>
            </a:spcAft>
          </a:pPr>
          <a:r>
            <a:rPr lang="uk-UA" sz="1700" kern="1200" noProof="0" dirty="0" smtClean="0"/>
            <a:t> </a:t>
          </a:r>
          <a:r>
            <a:rPr lang="uk-UA" sz="1700" kern="1200" noProof="0" dirty="0" err="1" smtClean="0"/>
            <a:t>Надішліть</a:t>
          </a:r>
          <a:r>
            <a:rPr lang="uk-UA" sz="1700" kern="1200" noProof="0" dirty="0" smtClean="0"/>
            <a:t> свою пропозицію</a:t>
          </a:r>
          <a:endParaRPr lang="uk-UA" sz="1700" kern="1200" noProof="0" dirty="0"/>
        </a:p>
      </dsp:txBody>
      <dsp:txXfrm>
        <a:off x="6469784" y="1629665"/>
        <a:ext cx="1373321" cy="19252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682246-D613-4880-B038-04B171A3EE15}" type="datetimeFigureOut">
              <a:rPr lang="uk-UA" smtClean="0"/>
              <a:pPr/>
              <a:t>26.07.2022</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3922A0-DEC9-4E54-846A-503DCDFBE396}" type="slidenum">
              <a:rPr lang="uk-UA" smtClean="0"/>
              <a:pPr/>
              <a:t>‹№›</a:t>
            </a:fld>
            <a:endParaRPr lang="uk-UA"/>
          </a:p>
        </p:txBody>
      </p:sp>
    </p:spTree>
    <p:extLst>
      <p:ext uri="{BB962C8B-B14F-4D97-AF65-F5344CB8AC3E}">
        <p14:creationId xmlns:p14="http://schemas.microsoft.com/office/powerpoint/2010/main" val="354227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unido.org/who-we-are/unido-sustainable-development-goals" TargetMode="External"/><Relationship Id="rId13" Type="http://schemas.openxmlformats.org/officeDocument/2006/relationships/hyperlink" Target="https://www.unido.org/strengthening-knowledge-and-institutions-0" TargetMode="External"/><Relationship Id="rId3" Type="http://schemas.openxmlformats.org/officeDocument/2006/relationships/hyperlink" Target="https://www.unido.org/member-states-list" TargetMode="External"/><Relationship Id="rId7" Type="http://schemas.openxmlformats.org/officeDocument/2006/relationships/hyperlink" Target="https://www.unido.org/sites/default/files/2014-03/ISID_Brochure_web_singlesided_12_03_0.pdf" TargetMode="External"/><Relationship Id="rId12" Type="http://schemas.openxmlformats.org/officeDocument/2006/relationships/hyperlink" Target="https://www.unido.org/node/158"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unido.org/sites/default/files/files/2019-11/UNIDO_Abu_Dhabi_Declaration.pdf" TargetMode="External"/><Relationship Id="rId11" Type="http://schemas.openxmlformats.org/officeDocument/2006/relationships/hyperlink" Target="https://www.unido.org/node/11" TargetMode="External"/><Relationship Id="rId5" Type="http://schemas.openxmlformats.org/officeDocument/2006/relationships/hyperlink" Target="https://www.unido.org/sites/default/files/2014-04/Lima_Declaration_EN_web_0.pdf" TargetMode="External"/><Relationship Id="rId10" Type="http://schemas.openxmlformats.org/officeDocument/2006/relationships/hyperlink" Target="https://www.unido.org/node/138" TargetMode="External"/><Relationship Id="rId4" Type="http://schemas.openxmlformats.org/officeDocument/2006/relationships/hyperlink" Target="https://www.unido.org/resources/policymaking-organs-and-other-related-bodies" TargetMode="External"/><Relationship Id="rId9" Type="http://schemas.openxmlformats.org/officeDocument/2006/relationships/hyperlink" Target="https://www.unido.org/sites/default/files/files/2019-01/MTPF_Brochure_23-06-2017.pdf"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ikis.ec.europa.eu/display/ExactExternalWiki/eCompanion" TargetMode="External"/><Relationship Id="rId3" Type="http://schemas.openxmlformats.org/officeDocument/2006/relationships/hyperlink" Target="https://wikis.ec.europa.eu/display/ExactExternalWiki" TargetMode="External"/><Relationship Id="rId7" Type="http://schemas.openxmlformats.org/officeDocument/2006/relationships/hyperlink" Target="https://webgate.ec.europa.eu/intpa-academy/course/index.php?categoryid=7"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ikis.ec.europa.eu/display/ExactExternalWiki/ePRAG" TargetMode="External"/><Relationship Id="rId5" Type="http://schemas.openxmlformats.org/officeDocument/2006/relationships/hyperlink" Target="https://ec.europa.eu/info/funding-tenders/opportunities/portal/screen/programmes/relex" TargetMode="External"/><Relationship Id="rId4" Type="http://schemas.openxmlformats.org/officeDocument/2006/relationships/hyperlink" Target="https://webgate.ec.europa.eu/europeaid/online-services/index.cfm?ADSSChck=1601487342591&amp;do=publi.welcome&amp;nbPubliList=15&amp;orderbyad=Desc&amp;searchtype=QS&amp;orderby=upd&amp;userlanguage=e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b="1" kern="1200" dirty="0" smtClean="0">
                <a:solidFill>
                  <a:schemeClr val="tx1"/>
                </a:solidFill>
                <a:effectLst/>
                <a:latin typeface="+mn-lt"/>
                <a:ea typeface="+mn-ea"/>
                <a:cs typeface="+mn-cs"/>
              </a:rPr>
              <a:t>Установи ПЗФ, підпорядковані </a:t>
            </a:r>
            <a:r>
              <a:rPr lang="uk-UA" sz="1200" b="1" kern="1200" dirty="0" err="1" smtClean="0">
                <a:solidFill>
                  <a:schemeClr val="tx1"/>
                </a:solidFill>
                <a:effectLst/>
                <a:latin typeface="+mn-lt"/>
                <a:ea typeface="+mn-ea"/>
                <a:cs typeface="+mn-cs"/>
              </a:rPr>
              <a:t>Міндовкілля</a:t>
            </a:r>
            <a:endParaRPr lang="uk-UA"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 </a:t>
            </a:r>
          </a:p>
          <a:p>
            <a:pPr lvl="0"/>
            <a:r>
              <a:rPr lang="uk-UA" sz="1200" kern="1200" dirty="0" smtClean="0">
                <a:solidFill>
                  <a:schemeClr val="tx1"/>
                </a:solidFill>
                <a:effectLst/>
                <a:latin typeface="+mn-lt"/>
                <a:ea typeface="+mn-ea"/>
                <a:cs typeface="+mn-cs"/>
              </a:rPr>
              <a:t>......................., Карпатський біосферний заповідник</a:t>
            </a:r>
          </a:p>
          <a:p>
            <a:pPr lvl="0"/>
            <a:r>
              <a:rPr lang="uk-UA" sz="1200" kern="1200" dirty="0" smtClean="0">
                <a:solidFill>
                  <a:schemeClr val="tx1"/>
                </a:solidFill>
                <a:effectLst/>
                <a:latin typeface="+mn-lt"/>
                <a:ea typeface="+mn-ea"/>
                <a:cs typeface="+mn-cs"/>
              </a:rPr>
              <a:t>......................., Національний природний парк «Гуцульщина» </a:t>
            </a:r>
          </a:p>
          <a:p>
            <a:r>
              <a:rPr lang="uk-UA" sz="1200" kern="1200" dirty="0" smtClean="0">
                <a:solidFill>
                  <a:schemeClr val="tx1"/>
                </a:solidFill>
                <a:effectLst/>
                <a:latin typeface="+mn-lt"/>
                <a:ea typeface="+mn-ea"/>
                <a:cs typeface="+mn-cs"/>
              </a:rPr>
              <a:t> </a:t>
            </a:r>
          </a:p>
          <a:p>
            <a:r>
              <a:rPr lang="uk-UA" sz="1200" b="1" kern="1200" dirty="0" smtClean="0">
                <a:solidFill>
                  <a:schemeClr val="tx1"/>
                </a:solidFill>
                <a:effectLst/>
                <a:latin typeface="+mn-lt"/>
                <a:ea typeface="+mn-ea"/>
                <a:cs typeface="+mn-cs"/>
              </a:rPr>
              <a:t>Заповідники, підпорядковані МОН</a:t>
            </a:r>
            <a:endParaRPr lang="uk-UA"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 </a:t>
            </a:r>
          </a:p>
          <a:p>
            <a:pPr lvl="0"/>
            <a:r>
              <a:rPr lang="uk-UA" sz="1200" kern="1200" dirty="0" smtClean="0">
                <a:solidFill>
                  <a:schemeClr val="tx1"/>
                </a:solidFill>
                <a:effectLst/>
                <a:latin typeface="+mn-lt"/>
                <a:ea typeface="+mn-ea"/>
                <a:cs typeface="+mn-cs"/>
              </a:rPr>
              <a:t>......................., Дунайський біосферний заповідник</a:t>
            </a:r>
          </a:p>
          <a:p>
            <a:pPr lvl="0"/>
            <a:r>
              <a:rPr lang="uk-UA" sz="1200" kern="1200" dirty="0" smtClean="0">
                <a:solidFill>
                  <a:schemeClr val="tx1"/>
                </a:solidFill>
                <a:effectLst/>
                <a:latin typeface="+mn-lt"/>
                <a:ea typeface="+mn-ea"/>
                <a:cs typeface="+mn-cs"/>
              </a:rPr>
              <a:t>......................., Природний заповідник «Розточчя» </a:t>
            </a:r>
          </a:p>
          <a:p>
            <a:endParaRPr lang="uk-UA" dirty="0">
              <a:solidFill>
                <a:schemeClr val="tx1"/>
              </a:solidFill>
            </a:endParaRPr>
          </a:p>
        </p:txBody>
      </p:sp>
      <p:sp>
        <p:nvSpPr>
          <p:cNvPr id="4" name="Номер слайда 3"/>
          <p:cNvSpPr>
            <a:spLocks noGrp="1"/>
          </p:cNvSpPr>
          <p:nvPr>
            <p:ph type="sldNum" sz="quarter" idx="10"/>
          </p:nvPr>
        </p:nvSpPr>
        <p:spPr/>
        <p:txBody>
          <a:bodyPr/>
          <a:lstStyle/>
          <a:p>
            <a:fld id="{AA3922A0-DEC9-4E54-846A-503DCDFBE396}" type="slidenum">
              <a:rPr lang="uk-UA" smtClean="0"/>
              <a:pPr/>
              <a:t>1</a:t>
            </a:fld>
            <a:endParaRPr lang="uk-UA"/>
          </a:p>
        </p:txBody>
      </p:sp>
    </p:spTree>
    <p:extLst>
      <p:ext uri="{BB962C8B-B14F-4D97-AF65-F5344CB8AC3E}">
        <p14:creationId xmlns:p14="http://schemas.microsoft.com/office/powerpoint/2010/main" val="91493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16</a:t>
            </a:fld>
            <a:endParaRPr lang="uk-UA"/>
          </a:p>
        </p:txBody>
      </p:sp>
    </p:spTree>
    <p:extLst>
      <p:ext uri="{BB962C8B-B14F-4D97-AF65-F5344CB8AC3E}">
        <p14:creationId xmlns:p14="http://schemas.microsoft.com/office/powerpoint/2010/main" val="1285807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en-US" sz="1200" b="1" i="0" kern="1200" dirty="0" smtClean="0">
                <a:solidFill>
                  <a:schemeClr val="tx1"/>
                </a:solidFill>
                <a:effectLst/>
                <a:latin typeface="+mn-lt"/>
                <a:ea typeface="+mn-ea"/>
                <a:cs typeface="+mn-cs"/>
              </a:rPr>
              <a:t>Funding a Green Future for Europe</a:t>
            </a:r>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18</a:t>
            </a:fld>
            <a:endParaRPr lang="uk-UA"/>
          </a:p>
        </p:txBody>
      </p:sp>
    </p:spTree>
    <p:extLst>
      <p:ext uri="{BB962C8B-B14F-4D97-AF65-F5344CB8AC3E}">
        <p14:creationId xmlns:p14="http://schemas.microsoft.com/office/powerpoint/2010/main" val="410060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AA3922A0-DEC9-4E54-846A-503DCDFBE396}" type="slidenum">
              <a:rPr lang="uk-UA" smtClean="0"/>
              <a:pPr/>
              <a:t>22</a:t>
            </a:fld>
            <a:endParaRPr lang="uk-UA"/>
          </a:p>
        </p:txBody>
      </p:sp>
    </p:spTree>
    <p:extLst>
      <p:ext uri="{BB962C8B-B14F-4D97-AF65-F5344CB8AC3E}">
        <p14:creationId xmlns:p14="http://schemas.microsoft.com/office/powerpoint/2010/main" val="334895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200" kern="1200" dirty="0" smtClean="0">
                <a:solidFill>
                  <a:schemeClr val="tx1"/>
                </a:solidFill>
                <a:effectLst/>
                <a:latin typeface="+mn-lt"/>
                <a:ea typeface="+mn-ea"/>
                <a:cs typeface="+mn-cs"/>
              </a:rPr>
              <a:t>Глобальний екологічний фонд підтримує роботу країн, що розвиваються, спрямовану на вирішення найгостріших екологічних проблем світу. Ми організовуємо свою роботу навколо п’яти основних напрямків – втрата </a:t>
            </a:r>
            <a:r>
              <a:rPr lang="uk-UA" sz="1200" kern="1200" dirty="0" err="1" smtClean="0">
                <a:solidFill>
                  <a:schemeClr val="tx1"/>
                </a:solidFill>
                <a:effectLst/>
                <a:latin typeface="+mn-lt"/>
                <a:ea typeface="+mn-ea"/>
                <a:cs typeface="+mn-cs"/>
              </a:rPr>
              <a:t>біорізноманіття</a:t>
            </a:r>
            <a:r>
              <a:rPr lang="uk-UA" sz="1200" kern="1200" dirty="0" smtClean="0">
                <a:solidFill>
                  <a:schemeClr val="tx1"/>
                </a:solidFill>
                <a:effectLst/>
                <a:latin typeface="+mn-lt"/>
                <a:ea typeface="+mn-ea"/>
                <a:cs typeface="+mn-cs"/>
              </a:rPr>
              <a:t>, хімічні речовини та відходи, зміна клімату, міжнародні води та деградація земель – і використовуємо інтегрований підхід для підтримки більш стійких продовольчих систем, управління лісами та міст. </a:t>
            </a:r>
          </a:p>
          <a:p>
            <a:r>
              <a:rPr lang="uk-UA" sz="1200" kern="1200" dirty="0" smtClean="0">
                <a:solidFill>
                  <a:schemeClr val="tx1"/>
                </a:solidFill>
                <a:effectLst/>
                <a:latin typeface="+mn-lt"/>
                <a:ea typeface="+mn-ea"/>
                <a:cs typeface="+mn-cs"/>
              </a:rPr>
              <a:t>Глобальний екологічний фонд був створений напередодні саміту Землі в Ріо для вирішення найгостріших екологічних проблем нашої планети. З того часу він надав понад 22 мільярди доларів США у вигляді грантів і змішаного фінансування та мобілізував додаткові  120 мільярдів доларів США у вигляді спільного фінансування для понад  5200 проектів і програм. ГЕФ є найбільшим багатостороннім цільовим фондом, який зосереджений на тому, щоб надати можливість країнам, що розвиваються, інвестувати в природу та підтримує реалізацію основних міжнародних природоохоронних конвенцій, зокрема щодо </a:t>
            </a:r>
            <a:r>
              <a:rPr lang="uk-UA" sz="1200" kern="1200" dirty="0" err="1" smtClean="0">
                <a:solidFill>
                  <a:schemeClr val="tx1"/>
                </a:solidFill>
                <a:effectLst/>
                <a:latin typeface="+mn-lt"/>
                <a:ea typeface="+mn-ea"/>
                <a:cs typeface="+mn-cs"/>
              </a:rPr>
              <a:t>біорізноманіття</a:t>
            </a:r>
            <a:r>
              <a:rPr lang="uk-UA" sz="1200" kern="1200" dirty="0" smtClean="0">
                <a:solidFill>
                  <a:schemeClr val="tx1"/>
                </a:solidFill>
                <a:effectLst/>
                <a:latin typeface="+mn-lt"/>
                <a:ea typeface="+mn-ea"/>
                <a:cs typeface="+mn-cs"/>
              </a:rPr>
              <a:t>, зміни клімату, хімічних речовин і </a:t>
            </a:r>
            <a:r>
              <a:rPr lang="uk-UA" sz="1200" kern="1200" dirty="0" err="1" smtClean="0">
                <a:solidFill>
                  <a:schemeClr val="tx1"/>
                </a:solidFill>
                <a:effectLst/>
                <a:latin typeface="+mn-lt"/>
                <a:ea typeface="+mn-ea"/>
                <a:cs typeface="+mn-cs"/>
              </a:rPr>
              <a:t>опустелювання</a:t>
            </a:r>
            <a:r>
              <a:rPr lang="uk-UA" sz="1200" kern="1200" dirty="0" smtClean="0">
                <a:solidFill>
                  <a:schemeClr val="tx1"/>
                </a:solidFill>
                <a:effectLst/>
                <a:latin typeface="+mn-lt"/>
                <a:ea typeface="+mn-ea"/>
                <a:cs typeface="+mn-cs"/>
              </a:rPr>
              <a:t>. Він об’єднує 184 уряди членів на додаток до громадянського суспільства, міжнародних організацій і партнерів з приватного сектора. Завдяки Програмі малих грантів ГЕФ надав підтримку понад 27 000 ініціатив громадянського суспільства та громад у  136 країнах </a:t>
            </a:r>
            <a:r>
              <a:rPr lang="uk-UA" sz="1200" b="0" i="0" kern="1200" dirty="0" smtClean="0">
                <a:solidFill>
                  <a:schemeClr val="tx1"/>
                </a:solidFill>
                <a:effectLst/>
                <a:latin typeface="+mn-lt"/>
                <a:ea typeface="+mn-ea"/>
                <a:cs typeface="+mn-cs"/>
              </a:rPr>
              <a:t>Глобальний екологічний фонд (ГЕФ) заснований в 1991 році як незалежний фінансовий механізм надання країнам, що розвиваються, грантів на реалізацію проектів, які позитивно впливають на стан глобального навколишнього середовища і сприяють формуванню сталих джерел доходів місцевого населення. ГЕФ надає гранти на здійснення проектів у таких галузях: </a:t>
            </a:r>
            <a:r>
              <a:rPr lang="uk-UA" sz="1200" b="0" i="0" kern="1200" dirty="0" err="1" smtClean="0">
                <a:solidFill>
                  <a:schemeClr val="tx1"/>
                </a:solidFill>
                <a:effectLst/>
                <a:latin typeface="+mn-lt"/>
                <a:ea typeface="+mn-ea"/>
                <a:cs typeface="+mn-cs"/>
              </a:rPr>
              <a:t>біорізноманіття</a:t>
            </a:r>
            <a:r>
              <a:rPr lang="uk-UA" sz="1200" b="0" i="0" kern="1200" dirty="0" smtClean="0">
                <a:solidFill>
                  <a:schemeClr val="tx1"/>
                </a:solidFill>
                <a:effectLst/>
                <a:latin typeface="+mn-lt"/>
                <a:ea typeface="+mn-ea"/>
                <a:cs typeface="+mn-cs"/>
              </a:rPr>
              <a:t>, зміна клімату, міжнародні води, деградація земель, захист озонового шару та стійкі органічні забруднювачі.</a:t>
            </a:r>
          </a:p>
          <a:p>
            <a:r>
              <a:rPr lang="uk-UA" sz="1200" b="0" i="0" kern="1200" dirty="0" smtClean="0">
                <a:solidFill>
                  <a:schemeClr val="tx1"/>
                </a:solidFill>
                <a:effectLst/>
                <a:latin typeface="+mn-lt"/>
                <a:ea typeface="+mn-ea"/>
                <a:cs typeface="+mn-cs"/>
              </a:rPr>
              <a:t>ГЕФ — це фінансовий механізм реалізації міжнародних конвенцій щодо </a:t>
            </a:r>
            <a:r>
              <a:rPr lang="uk-UA" sz="1200" b="0" i="0" kern="1200" dirty="0" err="1" smtClean="0">
                <a:solidFill>
                  <a:schemeClr val="tx1"/>
                </a:solidFill>
                <a:effectLst/>
                <a:latin typeface="+mn-lt"/>
                <a:ea typeface="+mn-ea"/>
                <a:cs typeface="+mn-cs"/>
              </a:rPr>
              <a:t>біорізноманіття</a:t>
            </a:r>
            <a:r>
              <a:rPr lang="uk-UA" sz="1200" b="0" i="0" kern="1200" dirty="0" smtClean="0">
                <a:solidFill>
                  <a:schemeClr val="tx1"/>
                </a:solidFill>
                <a:effectLst/>
                <a:latin typeface="+mn-lt"/>
                <a:ea typeface="+mn-ea"/>
                <a:cs typeface="+mn-cs"/>
              </a:rPr>
              <a:t>, зміни клімату та стійких органічних забруднювачів. ГЕФ також є фінансовим механізмом Конвенції ООН про боротьбу з </a:t>
            </a:r>
            <a:r>
              <a:rPr lang="uk-UA" sz="1200" b="0" i="0" kern="1200" dirty="0" err="1" smtClean="0">
                <a:solidFill>
                  <a:schemeClr val="tx1"/>
                </a:solidFill>
                <a:effectLst/>
                <a:latin typeface="+mn-lt"/>
                <a:ea typeface="+mn-ea"/>
                <a:cs typeface="+mn-cs"/>
              </a:rPr>
              <a:t>опустелюванням</a:t>
            </a:r>
            <a:r>
              <a:rPr lang="uk-UA" sz="1200" b="0" i="0" kern="1200" dirty="0" smtClean="0">
                <a:solidFill>
                  <a:schemeClr val="tx1"/>
                </a:solidFill>
                <a:effectLst/>
                <a:latin typeface="+mn-lt"/>
                <a:ea typeface="+mn-ea"/>
                <a:cs typeface="+mn-cs"/>
              </a:rPr>
              <a:t> у тих країнах, що потерпають від серйозної посухи та/або </a:t>
            </a:r>
            <a:r>
              <a:rPr lang="uk-UA" sz="1200" b="0" i="0" kern="1200" dirty="0" err="1" smtClean="0">
                <a:solidFill>
                  <a:schemeClr val="tx1"/>
                </a:solidFill>
                <a:effectLst/>
                <a:latin typeface="+mn-lt"/>
                <a:ea typeface="+mn-ea"/>
                <a:cs typeface="+mn-cs"/>
              </a:rPr>
              <a:t>опустелювання</a:t>
            </a:r>
            <a:r>
              <a:rPr lang="uk-UA" sz="1200" b="0" i="0" kern="1200" dirty="0" smtClean="0">
                <a:solidFill>
                  <a:schemeClr val="tx1"/>
                </a:solidFill>
                <a:effectLst/>
                <a:latin typeface="+mn-lt"/>
                <a:ea typeface="+mn-ea"/>
                <a:cs typeface="+mn-cs"/>
              </a:rPr>
              <a:t>, особливо в Африці та тісно співпрацює з органами інших договорів та угод. ГЕФ тісно взаємодіє з Секретаріатами Конвенцій, установами-виконавцями, організаціями-виконавцями, приватним сектором і громадянським суспільством.</a:t>
            </a:r>
          </a:p>
          <a:p>
            <a:r>
              <a:rPr lang="uk-UA" sz="1200" b="0" i="0" kern="1200" dirty="0" smtClean="0">
                <a:solidFill>
                  <a:schemeClr val="tx1"/>
                </a:solidFill>
                <a:effectLst/>
                <a:latin typeface="+mn-lt"/>
                <a:ea typeface="+mn-ea"/>
                <a:cs typeface="+mn-cs"/>
              </a:rPr>
              <a:t>ГЕФ об'єднує зусилля урядів 182 країн, які входять до нього та підтримує партнерські відносини з міжнародними установами, неурядовими організаціями, місцевими громадами, а також з приватним сектором, з метою вирішення глобальних екологічних проблем і, в той же час, підтримки національних ініціатив у сфері сталого розвитку. Глобальний екологічний фонд надає гранти для різних типів проектів, починаючи від кількох тисяч до кількох мільйонів доларів. Це повномасштабні проекти — більше $1 млн, середньомасштабні проекти — до 1 млн </a:t>
            </a:r>
            <a:r>
              <a:rPr lang="uk-UA" sz="1200" b="0" i="0" kern="1200" dirty="0" err="1" smtClean="0">
                <a:solidFill>
                  <a:schemeClr val="tx1"/>
                </a:solidFill>
                <a:effectLst/>
                <a:latin typeface="+mn-lt"/>
                <a:ea typeface="+mn-ea"/>
                <a:cs typeface="+mn-cs"/>
              </a:rPr>
              <a:t>дол</a:t>
            </a:r>
            <a:r>
              <a:rPr lang="uk-UA" sz="1200" b="0" i="0" kern="1200" dirty="0" smtClean="0">
                <a:solidFill>
                  <a:schemeClr val="tx1"/>
                </a:solidFill>
                <a:effectLst/>
                <a:latin typeface="+mn-lt"/>
                <a:ea typeface="+mn-ea"/>
                <a:cs typeface="+mn-cs"/>
              </a:rPr>
              <a:t>., та так звані малі гранти. Концепції повномасштабних та середньомасштабних проектів можуть бути розроблені урядами, неурядовими організаціями, громадами, приватним сектором, або іншими структурами громадянського суспільства у відповідності до національних екологічних пріоритетів країни-реципієнта та напрямів діяльності ГЕФ.</a:t>
            </a:r>
          </a:p>
          <a:p>
            <a:r>
              <a:rPr lang="uk-UA" sz="1200" b="0" i="0" kern="1200" dirty="0" smtClean="0">
                <a:solidFill>
                  <a:schemeClr val="tx1"/>
                </a:solidFill>
                <a:effectLst/>
                <a:latin typeface="+mn-lt"/>
                <a:ea typeface="+mn-ea"/>
                <a:cs typeface="+mn-cs"/>
              </a:rPr>
              <a:t>ГЕФ — найбільше джерело фінансування проектів, спрямованих на поліпшення стану глобального навколишнього середовища: він виділив 9,2 млрд </a:t>
            </a:r>
            <a:r>
              <a:rPr lang="uk-UA" sz="1200" b="0" i="0" kern="1200" dirty="0" err="1" smtClean="0">
                <a:solidFill>
                  <a:schemeClr val="tx1"/>
                </a:solidFill>
                <a:effectLst/>
                <a:latin typeface="+mn-lt"/>
                <a:ea typeface="+mn-ea"/>
                <a:cs typeface="+mn-cs"/>
              </a:rPr>
              <a:t>дол</a:t>
            </a:r>
            <a:r>
              <a:rPr lang="uk-UA" sz="1200" b="0" i="0" kern="1200" dirty="0" smtClean="0">
                <a:solidFill>
                  <a:schemeClr val="tx1"/>
                </a:solidFill>
                <a:effectLst/>
                <a:latin typeface="+mn-lt"/>
                <a:ea typeface="+mn-ea"/>
                <a:cs typeface="+mn-cs"/>
              </a:rPr>
              <a:t> США з власних коштів і залучив більше 40 млрд </a:t>
            </a:r>
            <a:r>
              <a:rPr lang="uk-UA" sz="1200" b="0" i="0" kern="1200" dirty="0" err="1" smtClean="0">
                <a:solidFill>
                  <a:schemeClr val="tx1"/>
                </a:solidFill>
                <a:effectLst/>
                <a:latin typeface="+mn-lt"/>
                <a:ea typeface="+mn-ea"/>
                <a:cs typeface="+mn-cs"/>
              </a:rPr>
              <a:t>дол</a:t>
            </a:r>
            <a:r>
              <a:rPr lang="uk-UA" sz="1200" b="0" i="0" kern="1200" dirty="0" smtClean="0">
                <a:solidFill>
                  <a:schemeClr val="tx1"/>
                </a:solidFill>
                <a:effectLst/>
                <a:latin typeface="+mn-lt"/>
                <a:ea typeface="+mn-ea"/>
                <a:cs typeface="+mn-cs"/>
              </a:rPr>
              <a:t> США в порядку </a:t>
            </a:r>
            <a:r>
              <a:rPr lang="uk-UA" sz="1200" b="0" i="0" kern="1200" dirty="0" err="1" smtClean="0">
                <a:solidFill>
                  <a:schemeClr val="tx1"/>
                </a:solidFill>
                <a:effectLst/>
                <a:latin typeface="+mn-lt"/>
                <a:ea typeface="+mn-ea"/>
                <a:cs typeface="+mn-cs"/>
              </a:rPr>
              <a:t>співфінансування</a:t>
            </a:r>
            <a:r>
              <a:rPr lang="uk-UA" sz="1200" b="0" i="0" kern="1200" dirty="0" smtClean="0">
                <a:solidFill>
                  <a:schemeClr val="tx1"/>
                </a:solidFill>
                <a:effectLst/>
                <a:latin typeface="+mn-lt"/>
                <a:ea typeface="+mn-ea"/>
                <a:cs typeface="+mn-cs"/>
              </a:rPr>
              <a:t> для реалізації понад 2600 проектів в країнах, що розвиваються, і країнах з перехідною економікою. Крім того, в рамках своєї Програми малих грантів (ПМГ) ГЕФ надав неурядовим та громадським організаціям різних країн понад 12000 грантів невеликого розміру. До складу партнерства ГЕФ входять три Установи-виконавці — Програма розвитку ООН (ПРООН), Програма ООН з навколишнього середовища (ЮНЕП) і Світовий банк (СБ), а також сім Організацій-виконавців — Продовольча і сільськогосподарська організація Об'єднаних Націй (ФАО), Організація ООН з промислового розвитку (ЮНІДО), Африканський банк розвитку (</a:t>
            </a:r>
            <a:r>
              <a:rPr lang="uk-UA" sz="1200" b="0" i="0" kern="1200" dirty="0" err="1" smtClean="0">
                <a:solidFill>
                  <a:schemeClr val="tx1"/>
                </a:solidFill>
                <a:effectLst/>
                <a:latin typeface="+mn-lt"/>
                <a:ea typeface="+mn-ea"/>
                <a:cs typeface="+mn-cs"/>
              </a:rPr>
              <a:t>АфБР</a:t>
            </a:r>
            <a:r>
              <a:rPr lang="uk-UA" sz="1200" b="0" i="0" kern="1200" dirty="0" smtClean="0">
                <a:solidFill>
                  <a:schemeClr val="tx1"/>
                </a:solidFill>
                <a:effectLst/>
                <a:latin typeface="+mn-lt"/>
                <a:ea typeface="+mn-ea"/>
                <a:cs typeface="+mn-cs"/>
              </a:rPr>
              <a:t>), Азійський банк розвитку (АБР), Європейський банк реконструкції та розвитку (ЄБРР), Міжамериканський банк розвитку (МАБР) та Міжнародний фонд сільськогосподарського розвитку (МФСР).</a:t>
            </a:r>
          </a:p>
          <a:p>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2</a:t>
            </a:fld>
            <a:endParaRPr lang="uk-UA"/>
          </a:p>
        </p:txBody>
      </p:sp>
    </p:spTree>
    <p:extLst>
      <p:ext uri="{BB962C8B-B14F-4D97-AF65-F5344CB8AC3E}">
        <p14:creationId xmlns:p14="http://schemas.microsoft.com/office/powerpoint/2010/main" val="306761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200" b="1" i="0" kern="1200" dirty="0" smtClean="0">
                <a:solidFill>
                  <a:schemeClr val="tx1"/>
                </a:solidFill>
                <a:effectLst/>
                <a:latin typeface="+mn-lt"/>
                <a:ea typeface="+mn-ea"/>
                <a:cs typeface="+mn-cs"/>
              </a:rPr>
              <a:t/>
            </a:r>
            <a:br>
              <a:rPr lang="uk-UA" sz="1200" b="1" i="0" kern="1200" dirty="0" smtClean="0">
                <a:solidFill>
                  <a:schemeClr val="tx1"/>
                </a:solidFill>
                <a:effectLst/>
                <a:latin typeface="+mn-lt"/>
                <a:ea typeface="+mn-ea"/>
                <a:cs typeface="+mn-cs"/>
              </a:rPr>
            </a:br>
            <a:r>
              <a:rPr lang="uk-UA" sz="1200" b="1" i="0" kern="1200" dirty="0" smtClean="0">
                <a:solidFill>
                  <a:schemeClr val="tx1"/>
                </a:solidFill>
                <a:effectLst/>
                <a:latin typeface="+mn-lt"/>
                <a:ea typeface="+mn-ea"/>
                <a:cs typeface="+mn-cs"/>
              </a:rPr>
              <a:t>Країна з першого погляду</a:t>
            </a:r>
          </a:p>
          <a:p>
            <a:r>
              <a:rPr lang="uk-UA" sz="1200" b="0" i="0" kern="1200" dirty="0" smtClean="0">
                <a:solidFill>
                  <a:schemeClr val="tx1"/>
                </a:solidFill>
                <a:effectLst/>
                <a:latin typeface="+mn-lt"/>
                <a:ea typeface="+mn-ea"/>
                <a:cs typeface="+mn-cs"/>
              </a:rPr>
              <a:t>Україна є членом виборчого округу, до якого входять такі країни: Албанія, Боснія і Герцеговина, Болгарія, Хорватія, Грузія, Північна Македонія, Молдова, Чорногорія, Польща, Румунія, Сербія, Україна</a:t>
            </a:r>
          </a:p>
          <a:p>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3</a:t>
            </a:fld>
            <a:endParaRPr lang="uk-UA"/>
          </a:p>
        </p:txBody>
      </p:sp>
    </p:spTree>
    <p:extLst>
      <p:ext uri="{BB962C8B-B14F-4D97-AF65-F5344CB8AC3E}">
        <p14:creationId xmlns:p14="http://schemas.microsoft.com/office/powerpoint/2010/main" val="373085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200" b="1" i="0" kern="1200" dirty="0" smtClean="0">
                <a:solidFill>
                  <a:schemeClr val="tx1"/>
                </a:solidFill>
                <a:effectLst/>
                <a:latin typeface="+mn-lt"/>
                <a:ea typeface="+mn-ea"/>
                <a:cs typeface="+mn-cs"/>
              </a:rPr>
              <a:t>ЮНІДО є спеціалізованою агенцією Організації Об’єднаних Націй, яка сприяє промисловому розвитку для зменшення бідності, інклюзивної глобалізації та екологічної стійкості.</a:t>
            </a:r>
          </a:p>
          <a:p>
            <a:r>
              <a:rPr lang="uk-UA" sz="1200" b="0" i="0" kern="1200" dirty="0" smtClean="0">
                <a:solidFill>
                  <a:schemeClr val="tx1"/>
                </a:solidFill>
                <a:effectLst/>
                <a:latin typeface="+mn-lt"/>
                <a:ea typeface="+mn-ea"/>
                <a:cs typeface="+mn-cs"/>
              </a:rPr>
              <a:t>Станом на 1 квітня 2019 року </a:t>
            </a:r>
            <a:r>
              <a:rPr lang="uk-UA" sz="1200" b="0" i="0" u="none" strike="noStrike" kern="1200" dirty="0" smtClean="0">
                <a:solidFill>
                  <a:schemeClr val="tx1"/>
                </a:solidFill>
                <a:effectLst/>
                <a:latin typeface="+mn-lt"/>
                <a:ea typeface="+mn-ea"/>
                <a:cs typeface="+mn-cs"/>
                <a:hlinkClick r:id="rId3"/>
              </a:rPr>
              <a:t>членами ЮНІДО є 170 держав</a:t>
            </a:r>
            <a:r>
              <a:rPr lang="uk-UA" sz="1200" b="0" i="0" kern="1200" dirty="0" smtClean="0">
                <a:solidFill>
                  <a:schemeClr val="tx1"/>
                </a:solidFill>
                <a:effectLst/>
                <a:latin typeface="+mn-lt"/>
                <a:ea typeface="+mn-ea"/>
                <a:cs typeface="+mn-cs"/>
              </a:rPr>
              <a:t> . Вони регулярно обговорюють і приймають рішення щодо керівних принципів і політики ЮНІДО на сесіях </a:t>
            </a:r>
            <a:r>
              <a:rPr lang="uk-UA" sz="1200" b="0" i="0" u="none" strike="noStrike" kern="1200" dirty="0" smtClean="0">
                <a:solidFill>
                  <a:schemeClr val="tx1"/>
                </a:solidFill>
                <a:effectLst/>
                <a:latin typeface="+mn-lt"/>
                <a:ea typeface="+mn-ea"/>
                <a:cs typeface="+mn-cs"/>
                <a:hlinkClick r:id="rId4"/>
              </a:rPr>
              <a:t>директивних органів</a:t>
            </a:r>
            <a:r>
              <a:rPr lang="uk-UA" sz="1200" b="0" i="0" kern="1200" dirty="0" smtClean="0">
                <a:solidFill>
                  <a:schemeClr val="tx1"/>
                </a:solidFill>
                <a:effectLst/>
                <a:latin typeface="+mn-lt"/>
                <a:ea typeface="+mn-ea"/>
                <a:cs typeface="+mn-cs"/>
              </a:rPr>
              <a:t> .</a:t>
            </a:r>
          </a:p>
          <a:p>
            <a:r>
              <a:rPr lang="uk-UA" sz="1200" b="0" i="0" kern="1200" dirty="0" smtClean="0">
                <a:solidFill>
                  <a:schemeClr val="tx1"/>
                </a:solidFill>
                <a:effectLst/>
                <a:latin typeface="+mn-lt"/>
                <a:ea typeface="+mn-ea"/>
                <a:cs typeface="+mn-cs"/>
              </a:rPr>
              <a:t>Місія Організації Об’єднаних Націй з промислового розвитку (ЮНІДО), описана в  </a:t>
            </a:r>
            <a:r>
              <a:rPr lang="uk-UA" sz="1200" b="0" i="1" u="none" strike="noStrike" kern="1200" dirty="0" smtClean="0">
                <a:solidFill>
                  <a:schemeClr val="tx1"/>
                </a:solidFill>
                <a:effectLst/>
                <a:latin typeface="+mn-lt"/>
                <a:ea typeface="+mn-ea"/>
                <a:cs typeface="+mn-cs"/>
                <a:hlinkClick r:id="rId5"/>
              </a:rPr>
              <a:t>Лімській декларації</a:t>
            </a:r>
            <a:r>
              <a:rPr lang="uk-UA" sz="1200" b="0" i="1" kern="1200" dirty="0" smtClean="0">
                <a:solidFill>
                  <a:schemeClr val="tx1"/>
                </a:solidFill>
                <a:effectLst/>
                <a:latin typeface="+mn-lt"/>
                <a:ea typeface="+mn-ea"/>
                <a:cs typeface="+mn-cs"/>
              </a:rPr>
              <a:t> </a:t>
            </a:r>
            <a:r>
              <a:rPr lang="uk-UA" sz="1200" b="0" i="0" kern="1200" dirty="0" smtClean="0">
                <a:solidFill>
                  <a:schemeClr val="tx1"/>
                </a:solidFill>
                <a:effectLst/>
                <a:latin typeface="+mn-lt"/>
                <a:ea typeface="+mn-ea"/>
                <a:cs typeface="+mn-cs"/>
              </a:rPr>
              <a:t> , прийнятій на п’ятнадцятій сесії Генеральної конференції ЮНІДО в 2013 році, а також  </a:t>
            </a:r>
            <a:r>
              <a:rPr lang="uk-UA" sz="1200" b="0" i="1" u="none" strike="noStrike" kern="1200" dirty="0" smtClean="0">
                <a:solidFill>
                  <a:schemeClr val="tx1"/>
                </a:solidFill>
                <a:effectLst/>
                <a:latin typeface="+mn-lt"/>
                <a:ea typeface="+mn-ea"/>
                <a:cs typeface="+mn-cs"/>
                <a:hlinkClick r:id="rId6"/>
              </a:rPr>
              <a:t>Декларації Абу-Дабі</a:t>
            </a:r>
            <a:r>
              <a:rPr lang="uk-UA" sz="1200" b="0" i="0" kern="1200" dirty="0" smtClean="0">
                <a:solidFill>
                  <a:schemeClr val="tx1"/>
                </a:solidFill>
                <a:effectLst/>
                <a:latin typeface="+mn-lt"/>
                <a:ea typeface="+mn-ea"/>
                <a:cs typeface="+mn-cs"/>
              </a:rPr>
              <a:t> ,  прийнятій на вісімнадцятій сесії Генеральної конференції ЮНІДО в 2019, має сприяти та прискорювати  </a:t>
            </a:r>
            <a:r>
              <a:rPr lang="uk-UA" sz="1200" b="0" i="0" u="none" strike="noStrike" kern="1200" dirty="0" smtClean="0">
                <a:solidFill>
                  <a:schemeClr val="tx1"/>
                </a:solidFill>
                <a:effectLst/>
                <a:latin typeface="+mn-lt"/>
                <a:ea typeface="+mn-ea"/>
                <a:cs typeface="+mn-cs"/>
                <a:hlinkClick r:id="rId7"/>
              </a:rPr>
              <a:t>інклюзивний та сталий промисловий розвиток</a:t>
            </a:r>
            <a:r>
              <a:rPr lang="uk-UA"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ISID) </a:t>
            </a:r>
            <a:r>
              <a:rPr lang="uk-UA" sz="1200" b="0" i="0" kern="1200" dirty="0" smtClean="0">
                <a:solidFill>
                  <a:schemeClr val="tx1"/>
                </a:solidFill>
                <a:effectLst/>
                <a:latin typeface="+mn-lt"/>
                <a:ea typeface="+mn-ea"/>
                <a:cs typeface="+mn-cs"/>
              </a:rPr>
              <a:t>у державах-членах.</a:t>
            </a:r>
          </a:p>
          <a:p>
            <a:r>
              <a:rPr lang="uk-UA" sz="1200" b="0" i="0" kern="1200" dirty="0" smtClean="0">
                <a:solidFill>
                  <a:schemeClr val="tx1"/>
                </a:solidFill>
                <a:effectLst/>
                <a:latin typeface="+mn-lt"/>
                <a:ea typeface="+mn-ea"/>
                <a:cs typeface="+mn-cs"/>
              </a:rPr>
              <a:t>Актуальність </a:t>
            </a:r>
            <a:r>
              <a:rPr lang="en-GB" sz="1200" b="0" i="0" kern="1200" dirty="0" smtClean="0">
                <a:solidFill>
                  <a:schemeClr val="tx1"/>
                </a:solidFill>
                <a:effectLst/>
                <a:latin typeface="+mn-lt"/>
                <a:ea typeface="+mn-ea"/>
                <a:cs typeface="+mn-cs"/>
              </a:rPr>
              <a:t>ISID </a:t>
            </a:r>
            <a:r>
              <a:rPr lang="uk-UA" sz="1200" b="0" i="0" kern="1200" dirty="0" smtClean="0">
                <a:solidFill>
                  <a:schemeClr val="tx1"/>
                </a:solidFill>
                <a:effectLst/>
                <a:latin typeface="+mn-lt"/>
                <a:ea typeface="+mn-ea"/>
                <a:cs typeface="+mn-cs"/>
              </a:rPr>
              <a:t>як інтегрованого підходу до всіх трьох основ сталого розвитку визнається Порядком денним сталого розвитку на період до 2030 року та пов’язаними з ним Цілями сталого розвитку (ЦСР), які </a:t>
            </a:r>
            <a:r>
              <a:rPr lang="uk-UA" sz="1200" b="0" i="0" kern="1200" dirty="0" err="1" smtClean="0">
                <a:solidFill>
                  <a:schemeClr val="tx1"/>
                </a:solidFill>
                <a:effectLst/>
                <a:latin typeface="+mn-lt"/>
                <a:ea typeface="+mn-ea"/>
                <a:cs typeface="+mn-cs"/>
              </a:rPr>
              <a:t>створять</a:t>
            </a:r>
            <a:r>
              <a:rPr lang="uk-UA" sz="1200" b="0" i="0" kern="1200" dirty="0" smtClean="0">
                <a:solidFill>
                  <a:schemeClr val="tx1"/>
                </a:solidFill>
                <a:effectLst/>
                <a:latin typeface="+mn-lt"/>
                <a:ea typeface="+mn-ea"/>
                <a:cs typeface="+mn-cs"/>
              </a:rPr>
              <a:t> основу для зусиль Організації Об’єднаних Націй та країни щодо сталого розвитку протягом наступних десяти років. . </a:t>
            </a:r>
            <a:r>
              <a:rPr lang="uk-UA" sz="1200" b="0" i="0" u="none" strike="noStrike" kern="1200" dirty="0" smtClean="0">
                <a:solidFill>
                  <a:schemeClr val="tx1"/>
                </a:solidFill>
                <a:effectLst/>
                <a:latin typeface="+mn-lt"/>
                <a:ea typeface="+mn-ea"/>
                <a:cs typeface="+mn-cs"/>
                <a:hlinkClick r:id="rId8" tooltip="UNIDO &amp;  Цілі сталого розвитку"/>
              </a:rPr>
              <a:t>Мандат ЮНІДО повністю визнається в ЦСР-9</a:t>
            </a:r>
            <a:r>
              <a:rPr lang="uk-UA" sz="1200" b="0" i="0" kern="1200" dirty="0" smtClean="0">
                <a:solidFill>
                  <a:schemeClr val="tx1"/>
                </a:solidFill>
                <a:effectLst/>
                <a:latin typeface="+mn-lt"/>
                <a:ea typeface="+mn-ea"/>
                <a:cs typeface="+mn-cs"/>
              </a:rPr>
              <a:t> , яка закликає «будувати стійку інфраструктуру, сприяти інклюзивній та сталий індустріалізації та сприяти інноваціям». Актуальність </a:t>
            </a:r>
            <a:r>
              <a:rPr lang="en-GB" sz="1200" b="0" i="0" kern="1200" dirty="0" smtClean="0">
                <a:solidFill>
                  <a:schemeClr val="tx1"/>
                </a:solidFill>
                <a:effectLst/>
                <a:latin typeface="+mn-lt"/>
                <a:ea typeface="+mn-ea"/>
                <a:cs typeface="+mn-cs"/>
              </a:rPr>
              <a:t>ISID, </a:t>
            </a:r>
            <a:r>
              <a:rPr lang="uk-UA" sz="1200" b="0" i="0" kern="1200" dirty="0" smtClean="0">
                <a:solidFill>
                  <a:schemeClr val="tx1"/>
                </a:solidFill>
                <a:effectLst/>
                <a:latin typeface="+mn-lt"/>
                <a:ea typeface="+mn-ea"/>
                <a:cs typeface="+mn-cs"/>
              </a:rPr>
              <a:t>однак, більшою чи меншою мірою стосується всіх ЦСР.</a:t>
            </a:r>
          </a:p>
          <a:p>
            <a:r>
              <a:rPr lang="uk-UA" sz="1200" b="0" i="0" kern="1200" dirty="0" smtClean="0">
                <a:solidFill>
                  <a:schemeClr val="tx1"/>
                </a:solidFill>
                <a:effectLst/>
                <a:latin typeface="+mn-lt"/>
                <a:ea typeface="+mn-ea"/>
                <a:cs typeface="+mn-cs"/>
              </a:rPr>
              <a:t>Відповідно, програмна спрямованість Організації структурована, як детально зазначено </a:t>
            </a:r>
            <a:r>
              <a:rPr lang="uk-UA" sz="1200" b="0" i="0" u="none" strike="noStrike" kern="1200" dirty="0" smtClean="0">
                <a:solidFill>
                  <a:schemeClr val="tx1"/>
                </a:solidFill>
                <a:effectLst/>
                <a:latin typeface="+mn-lt"/>
                <a:ea typeface="+mn-ea"/>
                <a:cs typeface="+mn-cs"/>
                <a:hlinkClick r:id="rId9"/>
              </a:rPr>
              <a:t>в Середньостроковій програмі Організації на 2018-2021</a:t>
            </a:r>
            <a:r>
              <a:rPr lang="uk-UA" sz="1200" b="0" i="0" kern="1200" dirty="0" smtClean="0">
                <a:solidFill>
                  <a:schemeClr val="tx1"/>
                </a:solidFill>
                <a:effectLst/>
                <a:latin typeface="+mn-lt"/>
                <a:ea typeface="+mn-ea"/>
                <a:cs typeface="+mn-cs"/>
              </a:rPr>
              <a:t> рр., у чотирьох стратегічних пріоритетах:</a:t>
            </a:r>
          </a:p>
          <a:p>
            <a:r>
              <a:rPr lang="uk-UA" sz="1200" b="1" i="0" u="none" strike="noStrike" kern="1200" dirty="0" smtClean="0">
                <a:solidFill>
                  <a:schemeClr val="tx1"/>
                </a:solidFill>
                <a:effectLst/>
                <a:latin typeface="+mn-lt"/>
                <a:ea typeface="+mn-ea"/>
                <a:cs typeface="+mn-cs"/>
                <a:hlinkClick r:id="rId10"/>
              </a:rPr>
              <a:t>Створення спільного процвітання</a:t>
            </a:r>
            <a:endParaRPr lang="uk-UA" sz="1200" b="0" i="0" kern="1200" dirty="0" smtClean="0">
              <a:solidFill>
                <a:schemeClr val="tx1"/>
              </a:solidFill>
              <a:effectLst/>
              <a:latin typeface="+mn-lt"/>
              <a:ea typeface="+mn-ea"/>
              <a:cs typeface="+mn-cs"/>
            </a:endParaRPr>
          </a:p>
          <a:p>
            <a:r>
              <a:rPr lang="uk-UA" sz="1200" b="1" i="0" u="none" strike="noStrike" kern="1200" dirty="0" smtClean="0">
                <a:solidFill>
                  <a:schemeClr val="tx1"/>
                </a:solidFill>
                <a:effectLst/>
                <a:latin typeface="+mn-lt"/>
                <a:ea typeface="+mn-ea"/>
                <a:cs typeface="+mn-cs"/>
                <a:hlinkClick r:id="rId11"/>
              </a:rPr>
              <a:t>Підвищення економічної конкурентоспроможності</a:t>
            </a:r>
            <a:endParaRPr lang="uk-UA" sz="1200" b="0" i="0" kern="1200" dirty="0" smtClean="0">
              <a:solidFill>
                <a:schemeClr val="tx1"/>
              </a:solidFill>
              <a:effectLst/>
              <a:latin typeface="+mn-lt"/>
              <a:ea typeface="+mn-ea"/>
              <a:cs typeface="+mn-cs"/>
            </a:endParaRPr>
          </a:p>
          <a:p>
            <a:r>
              <a:rPr lang="uk-UA" sz="1200" b="1" i="0" u="none" strike="noStrike" kern="1200" dirty="0" smtClean="0">
                <a:solidFill>
                  <a:schemeClr val="tx1"/>
                </a:solidFill>
                <a:effectLst/>
                <a:latin typeface="+mn-lt"/>
                <a:ea typeface="+mn-ea"/>
                <a:cs typeface="+mn-cs"/>
                <a:hlinkClick r:id="rId12"/>
              </a:rPr>
              <a:t>Охорона навколишнього середовища</a:t>
            </a:r>
            <a:endParaRPr lang="uk-UA" sz="1200" b="0" i="0" kern="1200" dirty="0" smtClean="0">
              <a:solidFill>
                <a:schemeClr val="tx1"/>
              </a:solidFill>
              <a:effectLst/>
              <a:latin typeface="+mn-lt"/>
              <a:ea typeface="+mn-ea"/>
              <a:cs typeface="+mn-cs"/>
            </a:endParaRPr>
          </a:p>
          <a:p>
            <a:r>
              <a:rPr lang="uk-UA" sz="1200" b="1" i="0" u="none" strike="noStrike" kern="1200" dirty="0" smtClean="0">
                <a:solidFill>
                  <a:schemeClr val="tx1"/>
                </a:solidFill>
                <a:effectLst/>
                <a:latin typeface="+mn-lt"/>
                <a:ea typeface="+mn-ea"/>
                <a:cs typeface="+mn-cs"/>
                <a:hlinkClick r:id="rId13"/>
              </a:rPr>
              <a:t>Зміцнення знань та інституцій</a:t>
            </a:r>
            <a:endParaRPr lang="uk-UA" sz="1200" b="0" i="0" kern="1200" dirty="0" smtClean="0">
              <a:solidFill>
                <a:schemeClr val="tx1"/>
              </a:solidFill>
              <a:effectLst/>
              <a:latin typeface="+mn-lt"/>
              <a:ea typeface="+mn-ea"/>
              <a:cs typeface="+mn-cs"/>
            </a:endParaRPr>
          </a:p>
          <a:p>
            <a:r>
              <a:rPr lang="uk-UA" sz="1200" b="0" i="0" kern="1200" dirty="0" smtClean="0">
                <a:solidFill>
                  <a:schemeClr val="tx1"/>
                </a:solidFill>
                <a:effectLst/>
                <a:latin typeface="+mn-lt"/>
                <a:ea typeface="+mn-ea"/>
                <a:cs typeface="+mn-cs"/>
              </a:rPr>
              <a:t>Кожна з цих програмних сфер діяльності містить низку окремих програм, які реалізуються цілісним чином для досягнення ефективних результатів і впливу через чотири стимулюючі функції ЮНІДО: (</a:t>
            </a:r>
            <a:r>
              <a:rPr lang="en-GB" sz="1200" b="0" i="0" kern="1200" dirty="0" err="1" smtClean="0">
                <a:solidFill>
                  <a:schemeClr val="tx1"/>
                </a:solidFill>
                <a:effectLst/>
                <a:latin typeface="+mn-lt"/>
                <a:ea typeface="+mn-ea"/>
                <a:cs typeface="+mn-cs"/>
              </a:rPr>
              <a:t>i</a:t>
            </a:r>
            <a:r>
              <a:rPr lang="en-GB" sz="1200" b="0" i="0" kern="1200" dirty="0" smtClean="0">
                <a:solidFill>
                  <a:schemeClr val="tx1"/>
                </a:solidFill>
                <a:effectLst/>
                <a:latin typeface="+mn-lt"/>
                <a:ea typeface="+mn-ea"/>
                <a:cs typeface="+mn-cs"/>
              </a:rPr>
              <a:t>) </a:t>
            </a:r>
            <a:r>
              <a:rPr lang="uk-UA" sz="1200" b="0" i="0" kern="1200" dirty="0" smtClean="0">
                <a:solidFill>
                  <a:schemeClr val="tx1"/>
                </a:solidFill>
                <a:effectLst/>
                <a:latin typeface="+mn-lt"/>
                <a:ea typeface="+mn-ea"/>
                <a:cs typeface="+mn-cs"/>
              </a:rPr>
              <a:t>технічне співробітництво; (</a:t>
            </a:r>
            <a:r>
              <a:rPr lang="en-GB" sz="1200" b="0" i="0" kern="1200" dirty="0" smtClean="0">
                <a:solidFill>
                  <a:schemeClr val="tx1"/>
                </a:solidFill>
                <a:effectLst/>
                <a:latin typeface="+mn-lt"/>
                <a:ea typeface="+mn-ea"/>
                <a:cs typeface="+mn-cs"/>
              </a:rPr>
              <a:t>ii) </a:t>
            </a:r>
            <a:r>
              <a:rPr lang="uk-UA" sz="1200" b="0" i="0" kern="1200" dirty="0" smtClean="0">
                <a:solidFill>
                  <a:schemeClr val="tx1"/>
                </a:solidFill>
                <a:effectLst/>
                <a:latin typeface="+mn-lt"/>
                <a:ea typeface="+mn-ea"/>
                <a:cs typeface="+mn-cs"/>
              </a:rPr>
              <a:t>аналітичні та дослідницькі функції та консультативні послуги з питань політики; (</a:t>
            </a:r>
            <a:r>
              <a:rPr lang="en-GB" sz="1200" b="0" i="0" kern="1200" dirty="0" smtClean="0">
                <a:solidFill>
                  <a:schemeClr val="tx1"/>
                </a:solidFill>
                <a:effectLst/>
                <a:latin typeface="+mn-lt"/>
                <a:ea typeface="+mn-ea"/>
                <a:cs typeface="+mn-cs"/>
              </a:rPr>
              <a:t>iii) </a:t>
            </a:r>
            <a:r>
              <a:rPr lang="uk-UA" sz="1200" b="0" i="0" kern="1200" dirty="0" smtClean="0">
                <a:solidFill>
                  <a:schemeClr val="tx1"/>
                </a:solidFill>
                <a:effectLst/>
                <a:latin typeface="+mn-lt"/>
                <a:ea typeface="+mn-ea"/>
                <a:cs typeface="+mn-cs"/>
              </a:rPr>
              <a:t>нормативні функції та стандарти та діяльність, пов’язана з якістю; та (</a:t>
            </a:r>
            <a:r>
              <a:rPr lang="en-GB" sz="1200" b="0" i="0" kern="1200" dirty="0" smtClean="0">
                <a:solidFill>
                  <a:schemeClr val="tx1"/>
                </a:solidFill>
                <a:effectLst/>
                <a:latin typeface="+mn-lt"/>
                <a:ea typeface="+mn-ea"/>
                <a:cs typeface="+mn-cs"/>
              </a:rPr>
              <a:t>iv) </a:t>
            </a:r>
            <a:r>
              <a:rPr lang="uk-UA" sz="1200" b="0" i="0" kern="1200" dirty="0" smtClean="0">
                <a:solidFill>
                  <a:schemeClr val="tx1"/>
                </a:solidFill>
                <a:effectLst/>
                <a:latin typeface="+mn-lt"/>
                <a:ea typeface="+mn-ea"/>
                <a:cs typeface="+mn-cs"/>
              </a:rPr>
              <a:t>скликання та партнерство для передачі знань, створення мереж та промислового співробітництва.</a:t>
            </a:r>
          </a:p>
          <a:p>
            <a:r>
              <a:rPr lang="uk-UA" sz="1200" b="0" i="0" kern="1200" dirty="0" smtClean="0">
                <a:solidFill>
                  <a:schemeClr val="tx1"/>
                </a:solidFill>
                <a:effectLst/>
                <a:latin typeface="+mn-lt"/>
                <a:ea typeface="+mn-ea"/>
                <a:cs typeface="+mn-cs"/>
              </a:rPr>
              <a:t>Виконуючи основні вимоги своєї місії, ЮНІДО за останні десять років значно розширила свої технічні послуги. Водночас вона також суттєво збільшила мобілізацію фінансових ресурсів, що свідчить про зростаюче міжнародне визнання Організації як ефективного постачальника послуг каталітичного промислового розвитку.</a:t>
            </a:r>
          </a:p>
          <a:p>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4</a:t>
            </a:fld>
            <a:endParaRPr lang="uk-UA"/>
          </a:p>
        </p:txBody>
      </p:sp>
    </p:spTree>
    <p:extLst>
      <p:ext uri="{BB962C8B-B14F-4D97-AF65-F5344CB8AC3E}">
        <p14:creationId xmlns:p14="http://schemas.microsoft.com/office/powerpoint/2010/main" val="1076739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en-US" sz="1200" b="1" i="0" kern="1200" dirty="0" smtClean="0">
                <a:solidFill>
                  <a:schemeClr val="tx1"/>
                </a:solidFill>
                <a:effectLst/>
                <a:latin typeface="+mn-lt"/>
                <a:ea typeface="+mn-ea"/>
                <a:cs typeface="+mn-cs"/>
              </a:rPr>
              <a:t>Resources</a:t>
            </a:r>
          </a:p>
          <a:p>
            <a:r>
              <a:rPr lang="en-US" sz="1200" b="1" i="0" u="none" strike="noStrike" kern="1200" dirty="0" smtClean="0">
                <a:solidFill>
                  <a:schemeClr val="tx1"/>
                </a:solidFill>
                <a:effectLst/>
                <a:latin typeface="+mn-lt"/>
                <a:ea typeface="+mn-ea"/>
                <a:cs typeface="+mn-cs"/>
                <a:hlinkClick r:id="rId3"/>
              </a:rPr>
              <a:t>EXACT Wiki</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Access technical guides, video tutorials and all the information you need to locate a call, manage a contract, monitor interventions and more in the EXACT Wiki.</a:t>
            </a:r>
          </a:p>
          <a:p>
            <a:r>
              <a:rPr lang="en-US" sz="1200" b="1" i="0" u="none" strike="noStrike" kern="1200" dirty="0" smtClean="0">
                <a:solidFill>
                  <a:schemeClr val="tx1"/>
                </a:solidFill>
                <a:effectLst/>
                <a:latin typeface="+mn-lt"/>
                <a:ea typeface="+mn-ea"/>
                <a:cs typeface="+mn-cs"/>
                <a:hlinkClick r:id="rId4"/>
              </a:rPr>
              <a:t>International Partnerships Calls for Proposals and Tenders</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can apply for a grant from the European Commission in the field of External Actions by searching on the International Partnerships Calls for Proposals and Tenders website.</a:t>
            </a:r>
          </a:p>
          <a:p>
            <a:r>
              <a:rPr lang="en-US" sz="1200" b="1" i="0" u="none" strike="noStrike" kern="1200" dirty="0" smtClean="0">
                <a:solidFill>
                  <a:schemeClr val="tx1"/>
                </a:solidFill>
                <a:effectLst/>
                <a:latin typeface="+mn-lt"/>
                <a:ea typeface="+mn-ea"/>
                <a:cs typeface="+mn-cs"/>
                <a:hlinkClick r:id="rId5"/>
              </a:rPr>
              <a:t>Funding and Tenders Portal</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central electronic portal for Implementing Partners to manage proposals and contracts with the EU.</a:t>
            </a:r>
          </a:p>
          <a:p>
            <a:r>
              <a:rPr lang="en-US" sz="1200" b="1" i="0" u="none" strike="noStrike" kern="1200" dirty="0" smtClean="0">
                <a:solidFill>
                  <a:schemeClr val="tx1"/>
                </a:solidFill>
                <a:effectLst/>
                <a:latin typeface="+mn-lt"/>
                <a:ea typeface="+mn-ea"/>
                <a:cs typeface="+mn-cs"/>
                <a:hlinkClick r:id="rId6"/>
              </a:rPr>
              <a:t>PRAG</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Practical Guide to contracting procedures for EU external aid contracts financed by the EU general budget.</a:t>
            </a:r>
          </a:p>
          <a:p>
            <a:r>
              <a:rPr lang="en-US" sz="1200" b="1" i="0" u="none" strike="noStrike" kern="1200" dirty="0" smtClean="0">
                <a:solidFill>
                  <a:schemeClr val="tx1"/>
                </a:solidFill>
                <a:effectLst/>
                <a:latin typeface="+mn-lt"/>
                <a:ea typeface="+mn-ea"/>
                <a:cs typeface="+mn-cs"/>
                <a:hlinkClick r:id="rId7"/>
              </a:rPr>
              <a:t>EU International Partnerships Academy</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Access our webinars and e-learning courses on OPSYS in Financial &amp; Contractual Procedures.</a:t>
            </a:r>
          </a:p>
          <a:p>
            <a:r>
              <a:rPr lang="en-US" sz="1200" b="1" i="0" u="none" strike="noStrike" kern="1200" dirty="0" smtClean="0">
                <a:solidFill>
                  <a:schemeClr val="tx1"/>
                </a:solidFill>
                <a:effectLst/>
                <a:latin typeface="+mn-lt"/>
                <a:ea typeface="+mn-ea"/>
                <a:cs typeface="+mn-cs"/>
                <a:hlinkClick r:id="rId8"/>
              </a:rPr>
              <a:t>INTPA Companion</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Guidance for staff of the European Union to implement procurement contracts in the context of external actions.</a:t>
            </a:r>
          </a:p>
          <a:p>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7</a:t>
            </a:fld>
            <a:endParaRPr lang="uk-UA" dirty="0"/>
          </a:p>
        </p:txBody>
      </p:sp>
    </p:spTree>
    <p:extLst>
      <p:ext uri="{BB962C8B-B14F-4D97-AF65-F5344CB8AC3E}">
        <p14:creationId xmlns:p14="http://schemas.microsoft.com/office/powerpoint/2010/main" val="209570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8</a:t>
            </a:fld>
            <a:endParaRPr lang="uk-UA" dirty="0"/>
          </a:p>
        </p:txBody>
      </p:sp>
    </p:spTree>
    <p:extLst>
      <p:ext uri="{BB962C8B-B14F-4D97-AF65-F5344CB8AC3E}">
        <p14:creationId xmlns:p14="http://schemas.microsoft.com/office/powerpoint/2010/main" val="818597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9</a:t>
            </a:fld>
            <a:endParaRPr lang="uk-UA"/>
          </a:p>
        </p:txBody>
      </p:sp>
    </p:spTree>
    <p:extLst>
      <p:ext uri="{BB962C8B-B14F-4D97-AF65-F5344CB8AC3E}">
        <p14:creationId xmlns:p14="http://schemas.microsoft.com/office/powerpoint/2010/main" val="156696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10</a:t>
            </a:fld>
            <a:endParaRPr lang="uk-UA"/>
          </a:p>
        </p:txBody>
      </p:sp>
    </p:spTree>
    <p:extLst>
      <p:ext uri="{BB962C8B-B14F-4D97-AF65-F5344CB8AC3E}">
        <p14:creationId xmlns:p14="http://schemas.microsoft.com/office/powerpoint/2010/main" val="195127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AA3922A0-DEC9-4E54-846A-503DCDFBE396}" type="slidenum">
              <a:rPr lang="uk-UA" smtClean="0"/>
              <a:pPr/>
              <a:t>15</a:t>
            </a:fld>
            <a:endParaRPr lang="uk-UA"/>
          </a:p>
        </p:txBody>
      </p:sp>
    </p:spTree>
    <p:extLst>
      <p:ext uri="{BB962C8B-B14F-4D97-AF65-F5344CB8AC3E}">
        <p14:creationId xmlns:p14="http://schemas.microsoft.com/office/powerpoint/2010/main" val="3546820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823DA9F-A735-4324-B6F5-500BE71BEE1E}" type="datetimeFigureOut">
              <a:rPr lang="uk-UA" smtClean="0"/>
              <a:pPr/>
              <a:t>26.07.2022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93FE2FA-93BA-4F96-881D-5358F7D1356A}"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3DA9F-A735-4324-B6F5-500BE71BEE1E}" type="datetimeFigureOut">
              <a:rPr lang="uk-UA" smtClean="0"/>
              <a:pPr/>
              <a:t>26.07.2022</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FE2FA-93BA-4F96-881D-5358F7D1356A}"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horizon-eu.eu/"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2.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Канівський природний заповідник. Канівські гор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102331"/>
            <a:ext cx="8352929" cy="357812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395536" y="2276872"/>
            <a:ext cx="8352928" cy="981423"/>
          </a:xfrm>
          <a:prstGeom prst="rect">
            <a:avLst/>
          </a:prstGeom>
          <a:solidFill>
            <a:srgbClr val="0070C0"/>
          </a:solidFill>
          <a:ln w="25400">
            <a:solidFill>
              <a:srgbClr val="00B050"/>
            </a:solidFill>
          </a:ln>
        </p:spPr>
        <p:txBody>
          <a:bodyPr wrap="square">
            <a:spAutoFit/>
          </a:bodyPr>
          <a:lstStyle/>
          <a:p>
            <a:pPr algn="ctr">
              <a:lnSpc>
                <a:spcPct val="107000"/>
              </a:lnSpc>
              <a:spcAft>
                <a:spcPts val="0"/>
              </a:spcAft>
            </a:pPr>
            <a:r>
              <a:rPr lang="ru-RU" b="1" dirty="0" smtClean="0">
                <a:solidFill>
                  <a:schemeClr val="bg1"/>
                </a:solidFill>
                <a:latin typeface="Arial" panose="020B0604020202020204" pitchFamily="34" charset="0"/>
                <a:ea typeface="Calibri" panose="020F0502020204030204" pitchFamily="34" charset="0"/>
                <a:cs typeface="Arial" panose="020B0604020202020204" pitchFamily="34" charset="0"/>
              </a:rPr>
              <a:t>ФІНАНСОВІ ІНСТРУМЕНТИ ІНТЕГРАЦІЇ НАЦІОНАЛЬНОЇ ДОСЛІДНИЦЬКОЇ ІНФРАСТРУКТУРИ  ПЗФ УКРАЇНИ ДО ЄВРОПЕЙСЬКОГО ДОСЛІДНИЦЬКОГО ПРОСТОРУ </a:t>
            </a:r>
            <a:endParaRPr lang="uk-UA"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Прямокутник 5"/>
          <p:cNvSpPr/>
          <p:nvPr/>
        </p:nvSpPr>
        <p:spPr>
          <a:xfrm>
            <a:off x="5569552" y="5573234"/>
            <a:ext cx="3312368" cy="1138773"/>
          </a:xfrm>
          <a:prstGeom prst="rect">
            <a:avLst/>
          </a:prstGeom>
          <a:solidFill>
            <a:schemeClr val="bg1"/>
          </a:solidFill>
          <a:ln>
            <a:noFill/>
          </a:ln>
        </p:spPr>
        <p:txBody>
          <a:bodyPr wrap="square">
            <a:spAutoFit/>
          </a:bodyPr>
          <a:lstStyle/>
          <a:p>
            <a:r>
              <a:rPr lang="uk-UA" sz="2400" dirty="0">
                <a:solidFill>
                  <a:schemeClr val="accent1"/>
                </a:solidFill>
                <a:latin typeface="Arial" panose="020B0604020202020204" pitchFamily="34" charset="0"/>
                <a:ea typeface="Calibri" panose="020F0502020204030204" pitchFamily="34" charset="0"/>
                <a:cs typeface="Arial" panose="020B0604020202020204" pitchFamily="34" charset="0"/>
              </a:rPr>
              <a:t>28 липня 2022 </a:t>
            </a:r>
            <a:r>
              <a:rPr lang="uk-UA" sz="2400" dirty="0" smtClean="0">
                <a:solidFill>
                  <a:schemeClr val="accent1"/>
                </a:solidFill>
                <a:latin typeface="Arial" panose="020B0604020202020204" pitchFamily="34" charset="0"/>
                <a:ea typeface="Calibri" panose="020F0502020204030204" pitchFamily="34" charset="0"/>
                <a:cs typeface="Arial" panose="020B0604020202020204" pitchFamily="34" charset="0"/>
              </a:rPr>
              <a:t>року</a:t>
            </a:r>
          </a:p>
          <a:p>
            <a:endParaRPr lang="uk-UA" sz="2400" dirty="0" smtClean="0">
              <a:solidFill>
                <a:schemeClr val="accent1"/>
              </a:solidFill>
              <a:latin typeface="Arial" panose="020B0604020202020204" pitchFamily="34" charset="0"/>
              <a:ea typeface="Calibri" panose="020F0502020204030204" pitchFamily="34" charset="0"/>
              <a:cs typeface="Arial" panose="020B0604020202020204" pitchFamily="34" charset="0"/>
            </a:endParaRPr>
          </a:p>
          <a:p>
            <a:r>
              <a:rPr lang="uk-UA" sz="2000" dirty="0" smtClean="0">
                <a:solidFill>
                  <a:schemeClr val="accent1"/>
                </a:solidFill>
                <a:latin typeface="Arial" panose="020B0604020202020204" pitchFamily="34" charset="0"/>
                <a:ea typeface="Calibri" panose="020F0502020204030204" pitchFamily="34" charset="0"/>
                <a:cs typeface="Arial" panose="020B0604020202020204" pitchFamily="34" charset="0"/>
              </a:rPr>
              <a:t>Доповідач: Шевченко О.О. </a:t>
            </a:r>
            <a:endParaRPr lang="uk-UA" sz="2000" dirty="0">
              <a:solidFill>
                <a:schemeClr val="accent1"/>
              </a:solidFill>
              <a:latin typeface="Arial" panose="020B0604020202020204" pitchFamily="34" charset="0"/>
              <a:cs typeface="Arial" panose="020B0604020202020204" pitchFamily="34" charset="0"/>
            </a:endParaRPr>
          </a:p>
        </p:txBody>
      </p:sp>
      <p:pic>
        <p:nvPicPr>
          <p:cNvPr id="10" name="Рисунок 9"/>
          <p:cNvPicPr/>
          <p:nvPr/>
        </p:nvPicPr>
        <p:blipFill rotWithShape="1">
          <a:blip r:embed="rId4"/>
          <a:srcRect t="18054" r="57670" b="62942"/>
          <a:stretch/>
        </p:blipFill>
        <p:spPr bwMode="auto">
          <a:xfrm>
            <a:off x="395536" y="476672"/>
            <a:ext cx="4104456" cy="1440160"/>
          </a:xfrm>
          <a:prstGeom prst="rect">
            <a:avLst/>
          </a:prstGeom>
          <a:ln w="25400">
            <a:solidFill>
              <a:srgbClr val="0070C0"/>
            </a:solidFill>
          </a:ln>
          <a:extLst>
            <a:ext uri="{53640926-AAD7-44D8-BBD7-CCE9431645EC}">
              <a14:shadowObscured xmlns:a14="http://schemas.microsoft.com/office/drawing/2010/main"/>
            </a:ext>
          </a:extLst>
        </p:spPr>
      </p:pic>
      <p:pic>
        <p:nvPicPr>
          <p:cNvPr id="11" name="Рисунок 10"/>
          <p:cNvPicPr/>
          <p:nvPr/>
        </p:nvPicPr>
        <p:blipFill rotWithShape="1">
          <a:blip r:embed="rId5"/>
          <a:srcRect t="10833" r="67183" b="69973"/>
          <a:stretch/>
        </p:blipFill>
        <p:spPr bwMode="auto">
          <a:xfrm>
            <a:off x="4644008" y="462455"/>
            <a:ext cx="4032448" cy="1454377"/>
          </a:xfrm>
          <a:prstGeom prst="rect">
            <a:avLst/>
          </a:prstGeom>
          <a:ln w="25400">
            <a:solidFill>
              <a:srgbClr val="00B050"/>
            </a:solidFill>
          </a:ln>
          <a:extLst>
            <a:ext uri="{53640926-AAD7-44D8-BBD7-CCE9431645EC}">
              <a14:shadowObscured xmlns:a14="http://schemas.microsoft.com/office/drawing/2010/main"/>
            </a:ext>
          </a:extLst>
        </p:spPr>
      </p:pic>
      <p:pic>
        <p:nvPicPr>
          <p:cNvPr id="2" name="Рисунок 1"/>
          <p:cNvPicPr>
            <a:picLocks noChangeAspect="1"/>
          </p:cNvPicPr>
          <p:nvPr/>
        </p:nvPicPr>
        <p:blipFill>
          <a:blip r:embed="rId6"/>
          <a:stretch>
            <a:fillRect/>
          </a:stretch>
        </p:blipFill>
        <p:spPr>
          <a:xfrm>
            <a:off x="633406" y="3909934"/>
            <a:ext cx="2714457" cy="972049"/>
          </a:xfrm>
          <a:prstGeom prst="rect">
            <a:avLst/>
          </a:prstGeom>
        </p:spPr>
      </p:pic>
      <p:pic>
        <p:nvPicPr>
          <p:cNvPr id="9" name="Рисунок 8" descr="Національний природний парк «Гуцульщина»"/>
          <p:cNvPicPr/>
          <p:nvPr/>
        </p:nvPicPr>
        <p:blipFill>
          <a:blip r:embed="rId7">
            <a:extLst>
              <a:ext uri="{28A0092B-C50C-407E-A947-70E740481C1C}">
                <a14:useLocalDpi xmlns:a14="http://schemas.microsoft.com/office/drawing/2010/main" val="0"/>
              </a:ext>
            </a:extLst>
          </a:blip>
          <a:srcRect/>
          <a:stretch>
            <a:fillRect/>
          </a:stretch>
        </p:blipFill>
        <p:spPr bwMode="auto">
          <a:xfrm>
            <a:off x="3740653" y="5092032"/>
            <a:ext cx="1578271" cy="1404253"/>
          </a:xfrm>
          <a:prstGeom prst="rect">
            <a:avLst/>
          </a:prstGeom>
          <a:noFill/>
          <a:ln>
            <a:noFill/>
          </a:ln>
        </p:spPr>
      </p:pic>
      <p:sp>
        <p:nvSpPr>
          <p:cNvPr id="3" name="AutoShape 2" descr="sit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pic>
        <p:nvPicPr>
          <p:cNvPr id="12" name="Рисунок 11"/>
          <p:cNvPicPr/>
          <p:nvPr/>
        </p:nvPicPr>
        <p:blipFill rotWithShape="1">
          <a:blip r:embed="rId8"/>
          <a:srcRect t="13113" r="60876" b="60281"/>
          <a:stretch/>
        </p:blipFill>
        <p:spPr bwMode="auto">
          <a:xfrm>
            <a:off x="3412702" y="3750569"/>
            <a:ext cx="1951386" cy="1157292"/>
          </a:xfrm>
          <a:prstGeom prst="rect">
            <a:avLst/>
          </a:prstGeom>
          <a:ln>
            <a:noFill/>
          </a:ln>
          <a:extLst>
            <a:ext uri="{53640926-AAD7-44D8-BBD7-CCE9431645EC}">
              <a14:shadowObscured xmlns:a14="http://schemas.microsoft.com/office/drawing/2010/main"/>
            </a:ext>
          </a:extLst>
        </p:spPr>
      </p:pic>
      <p:pic>
        <p:nvPicPr>
          <p:cNvPr id="13" name="Рисунок 12" descr="https://files.nas.gov.ua/logo/Orgs/AcademyOrgs/dbr.jpg"/>
          <p:cNvPicPr/>
          <p:nvPr/>
        </p:nvPicPr>
        <p:blipFill>
          <a:blip r:embed="rId9">
            <a:extLst>
              <a:ext uri="{28A0092B-C50C-407E-A947-70E740481C1C}">
                <a14:useLocalDpi xmlns:a14="http://schemas.microsoft.com/office/drawing/2010/main" val="0"/>
              </a:ext>
            </a:extLst>
          </a:blip>
          <a:srcRect/>
          <a:stretch>
            <a:fillRect/>
          </a:stretch>
        </p:blipFill>
        <p:spPr bwMode="auto">
          <a:xfrm>
            <a:off x="647938" y="5097278"/>
            <a:ext cx="1384758" cy="1399008"/>
          </a:xfrm>
          <a:prstGeom prst="rect">
            <a:avLst/>
          </a:prstGeom>
          <a:noFill/>
          <a:ln>
            <a:noFill/>
          </a:ln>
        </p:spPr>
      </p:pic>
      <p:pic>
        <p:nvPicPr>
          <p:cNvPr id="16" name="Рисунок 15" descr="http://www.naturalist.if.ua/wp-content/recreation_blog_ru.jpg"/>
          <p:cNvPicPr/>
          <p:nvPr/>
        </p:nvPicPr>
        <p:blipFill rotWithShape="1">
          <a:blip r:embed="rId10" cstate="print">
            <a:extLst>
              <a:ext uri="{28A0092B-C50C-407E-A947-70E740481C1C}">
                <a14:useLocalDpi xmlns:a14="http://schemas.microsoft.com/office/drawing/2010/main" val="0"/>
              </a:ext>
            </a:extLst>
          </a:blip>
          <a:srcRect l="16781" t="971" r="25058" b="13107"/>
          <a:stretch/>
        </p:blipFill>
        <p:spPr bwMode="auto">
          <a:xfrm>
            <a:off x="2210977" y="5013747"/>
            <a:ext cx="1351394" cy="1439146"/>
          </a:xfrm>
          <a:prstGeom prst="rect">
            <a:avLst/>
          </a:prstGeom>
          <a:noFill/>
          <a:ln>
            <a:noFill/>
          </a:ln>
          <a:extLst>
            <a:ext uri="{53640926-AAD7-44D8-BBD7-CCE9431645EC}">
              <a14:shadowObscured xmlns:a14="http://schemas.microsoft.com/office/drawing/2010/main"/>
            </a:ext>
          </a:extLst>
        </p:spPr>
      </p:pic>
      <p:pic>
        <p:nvPicPr>
          <p:cNvPr id="4" name="Рисунок 3"/>
          <p:cNvPicPr>
            <a:picLocks noChangeAspect="1"/>
          </p:cNvPicPr>
          <p:nvPr/>
        </p:nvPicPr>
        <p:blipFill>
          <a:blip r:embed="rId11"/>
          <a:stretch>
            <a:fillRect/>
          </a:stretch>
        </p:blipFill>
        <p:spPr>
          <a:xfrm>
            <a:off x="5761008" y="3909934"/>
            <a:ext cx="2843440" cy="1077028"/>
          </a:xfrm>
          <a:prstGeom prst="rect">
            <a:avLst/>
          </a:prstGeom>
        </p:spPr>
      </p:pic>
    </p:spTree>
    <p:extLst>
      <p:ext uri="{BB962C8B-B14F-4D97-AF65-F5344CB8AC3E}">
        <p14:creationId xmlns:p14="http://schemas.microsoft.com/office/powerpoint/2010/main" val="1950602223"/>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95121" y="0"/>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uk-UA" altLang="uk-UA" b="1" dirty="0" smtClean="0">
                <a:solidFill>
                  <a:srgbClr val="FFFFFF"/>
                </a:solidFill>
                <a:latin typeface="Arial" panose="020B0604020202020204" pitchFamily="34" charset="0"/>
                <a:cs typeface="Arial" panose="020B0604020202020204" pitchFamily="34" charset="0"/>
              </a:rPr>
              <a:t>Статистика участі України в ГОРИЗОНТ 2020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pic>
        <p:nvPicPr>
          <p:cNvPr id="5" name="Рисунок 4"/>
          <p:cNvPicPr/>
          <p:nvPr/>
        </p:nvPicPr>
        <p:blipFill rotWithShape="1">
          <a:blip r:embed="rId3"/>
          <a:srcRect t="15584" b="18282"/>
          <a:stretch/>
        </p:blipFill>
        <p:spPr bwMode="auto">
          <a:xfrm>
            <a:off x="273705" y="908720"/>
            <a:ext cx="8545445" cy="56166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458641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77;p3"/>
          <p:cNvPicPr preferRelativeResize="0"/>
          <p:nvPr/>
        </p:nvPicPr>
        <p:blipFill rotWithShape="1">
          <a:blip r:embed="rId2">
            <a:alphaModFix/>
          </a:blip>
          <a:srcRect/>
          <a:stretch/>
        </p:blipFill>
        <p:spPr>
          <a:xfrm>
            <a:off x="321959" y="836712"/>
            <a:ext cx="8579224" cy="5688632"/>
          </a:xfrm>
          <a:prstGeom prst="rect">
            <a:avLst/>
          </a:prstGeom>
          <a:noFill/>
          <a:ln>
            <a:noFill/>
          </a:ln>
        </p:spPr>
      </p:pic>
      <p:sp>
        <p:nvSpPr>
          <p:cNvPr id="4" name="Rectangle 4"/>
          <p:cNvSpPr>
            <a:spLocks noChangeArrowheads="1"/>
          </p:cNvSpPr>
          <p:nvPr/>
        </p:nvSpPr>
        <p:spPr bwMode="auto">
          <a:xfrm>
            <a:off x="295121" y="0"/>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uk-UA" altLang="uk-UA" b="1" dirty="0" smtClean="0">
                <a:solidFill>
                  <a:srgbClr val="FFFFFF"/>
                </a:solidFill>
                <a:latin typeface="Arial" panose="020B0604020202020204" pitchFamily="34" charset="0"/>
                <a:cs typeface="Arial" panose="020B0604020202020204" pitchFamily="34" charset="0"/>
              </a:rPr>
              <a:t>ГОРИЗОНТ ЄВРОПА</a:t>
            </a:r>
            <a:endParaRPr lang="uk-UA" altLang="uk-UA" b="1" dirty="0" smtClean="0">
              <a:solidFill>
                <a:srgbClr val="FFFFFF"/>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468022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F4855AF9-785D-46CF-934B-0FAD4BA51E22}"/>
              </a:ext>
            </a:extLst>
          </p:cNvPr>
          <p:cNvPicPr>
            <a:picLocks noChangeAspect="1"/>
          </p:cNvPicPr>
          <p:nvPr/>
        </p:nvPicPr>
        <p:blipFill>
          <a:blip r:embed="rId2"/>
          <a:stretch>
            <a:fillRect/>
          </a:stretch>
        </p:blipFill>
        <p:spPr>
          <a:xfrm>
            <a:off x="2733" y="133142"/>
            <a:ext cx="9191280" cy="6724858"/>
          </a:xfrm>
          <a:prstGeom prst="rect">
            <a:avLst/>
          </a:prstGeom>
        </p:spPr>
      </p:pic>
      <p:sp>
        <p:nvSpPr>
          <p:cNvPr id="3" name="Стрілка вправо 2"/>
          <p:cNvSpPr/>
          <p:nvPr/>
        </p:nvSpPr>
        <p:spPr>
          <a:xfrm>
            <a:off x="107504" y="5373216"/>
            <a:ext cx="648072" cy="8640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uk-UA" b="1">
              <a:ln w="22225">
                <a:solidFill>
                  <a:schemeClr val="accent2"/>
                </a:solidFill>
                <a:prstDash val="solid"/>
              </a:ln>
              <a:solidFill>
                <a:schemeClr val="accent2">
                  <a:lumMod val="40000"/>
                  <a:lumOff val="60000"/>
                </a:schemeClr>
              </a:solidFill>
            </a:endParaRPr>
          </a:p>
        </p:txBody>
      </p:sp>
      <p:pic>
        <p:nvPicPr>
          <p:cNvPr id="4" name="Picture 2" descr="European Research and Innovation Days – Our Thematic Hub about...">
            <a:extLst>
              <a:ext uri="{FF2B5EF4-FFF2-40B4-BE49-F238E27FC236}">
                <a16:creationId xmlns:a16="http://schemas.microsoft.com/office/drawing/2014/main" id="{554BF8D8-60E2-4755-98FE-A5BE188478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4446">
            <a:off x="7702469" y="1447846"/>
            <a:ext cx="1446998" cy="2016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17739"/>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73705" y="327699"/>
            <a:ext cx="8579224" cy="323165"/>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sp>
        <p:nvSpPr>
          <p:cNvPr id="2" name="Rectangle 2"/>
          <p:cNvSpPr>
            <a:spLocks noChangeArrowheads="1"/>
          </p:cNvSpPr>
          <p:nvPr/>
        </p:nvSpPr>
        <p:spPr bwMode="auto">
          <a:xfrm>
            <a:off x="539552" y="8835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7169" name="Рисунок 6"/>
          <p:cNvPicPr>
            <a:picLocks noChangeAspect="1" noChangeArrowheads="1"/>
          </p:cNvPicPr>
          <p:nvPr/>
        </p:nvPicPr>
        <p:blipFill>
          <a:blip r:embed="rId2">
            <a:extLst>
              <a:ext uri="{28A0092B-C50C-407E-A947-70E740481C1C}">
                <a14:useLocalDpi xmlns:a14="http://schemas.microsoft.com/office/drawing/2010/main" val="0"/>
              </a:ext>
            </a:extLst>
          </a:blip>
          <a:srcRect t="29758" b="5252"/>
          <a:stretch>
            <a:fillRect/>
          </a:stretch>
        </p:blipFill>
        <p:spPr bwMode="auto">
          <a:xfrm>
            <a:off x="539552" y="1340768"/>
            <a:ext cx="8327346" cy="33843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73705" y="5271595"/>
            <a:ext cx="831830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uk-UA" sz="5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https://www.horizon-eu.eu/</a:t>
            </a:r>
            <a:r>
              <a:rPr kumimoji="0" lang="en-US" altLang="uk-UA" sz="5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uk-UA" sz="8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383143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Рисунок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9945" y="5191552"/>
            <a:ext cx="2659217" cy="14396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Рисунок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705" y="5185777"/>
            <a:ext cx="3002151" cy="14512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273705" y="189200"/>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800" b="1"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ПРОГРАМА ДІЙ ЩОДО ДОВКІЛЛЯ ТА КЛІМАТУ (LIFE)</a:t>
            </a:r>
            <a:endParaRPr kumimoji="0" lang="uk-UA" altLang="uk-UA" sz="2400" b="1"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5"/>
          <p:cNvSpPr>
            <a:spLocks noChangeArrowheads="1"/>
          </p:cNvSpPr>
          <p:nvPr/>
        </p:nvSpPr>
        <p:spPr bwMode="auto">
          <a:xfrm>
            <a:off x="247551" y="3016250"/>
            <a:ext cx="9144000" cy="0"/>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800" b="1" i="0" u="none" strike="noStrike" cap="none" normalizeH="0" baseline="0" dirty="0" err="1"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Programme</a:t>
            </a:r>
            <a:r>
              <a:rPr kumimoji="0" lang="uk-UA" altLang="uk-UA" sz="1800" b="1"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kumimoji="0" lang="uk-UA" altLang="uk-UA" sz="1800" b="1" i="0" u="none" strike="noStrike" cap="none" normalizeH="0" baseline="0" dirty="0" err="1"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for</a:t>
            </a:r>
            <a:r>
              <a:rPr kumimoji="0" lang="uk-UA" altLang="uk-UA" sz="1800" b="1"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kumimoji="0" lang="uk-UA" altLang="uk-UA" sz="1800" b="1" i="0" u="none" strike="noStrike" cap="none" normalizeH="0" baseline="0" dirty="0" err="1"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Environment</a:t>
            </a:r>
            <a:r>
              <a:rPr kumimoji="0" lang="uk-UA" altLang="uk-UA" sz="1800" b="1"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kumimoji="0" lang="uk-UA" altLang="uk-UA" sz="1800" b="1" i="0" u="none" strike="noStrike" cap="none" normalizeH="0" baseline="0" dirty="0" err="1"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and</a:t>
            </a:r>
            <a:r>
              <a:rPr kumimoji="0" lang="uk-UA" altLang="uk-UA" sz="1800" b="1"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kumimoji="0" lang="uk-UA" altLang="uk-UA" sz="1800" b="1" i="0" u="none" strike="noStrike" cap="none" normalizeH="0" baseline="0" dirty="0" err="1"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Climate</a:t>
            </a:r>
            <a:r>
              <a:rPr kumimoji="0" lang="uk-UA" altLang="uk-UA" sz="1800" b="1"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kumimoji="0" lang="uk-UA" altLang="uk-UA" sz="1800" b="1" i="0" u="none" strike="noStrike" cap="none" normalizeH="0" baseline="0" dirty="0" err="1"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Action</a:t>
            </a:r>
            <a:r>
              <a:rPr kumimoji="0" lang="uk-UA" altLang="uk-UA" sz="1800" b="1"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 (LIFE)</a:t>
            </a:r>
            <a:endParaRPr kumimoji="0" lang="uk-UA" altLang="uk-UA" sz="2400" b="1"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pic>
        <p:nvPicPr>
          <p:cNvPr id="8" name="Рисунок 7"/>
          <p:cNvPicPr/>
          <p:nvPr/>
        </p:nvPicPr>
        <p:blipFill rotWithShape="1">
          <a:blip r:embed="rId4" cstate="print">
            <a:extLst>
              <a:ext uri="{28A0092B-C50C-407E-A947-70E740481C1C}">
                <a14:useLocalDpi xmlns:a14="http://schemas.microsoft.com/office/drawing/2010/main" val="0"/>
              </a:ext>
            </a:extLst>
          </a:blip>
          <a:srcRect l="8764" t="24325" r="35152" b="19233"/>
          <a:stretch/>
        </p:blipFill>
        <p:spPr bwMode="auto">
          <a:xfrm>
            <a:off x="273705" y="1011078"/>
            <a:ext cx="8579224" cy="4010343"/>
          </a:xfrm>
          <a:prstGeom prst="rect">
            <a:avLst/>
          </a:prstGeom>
          <a:ln>
            <a:noFill/>
          </a:ln>
          <a:extLst>
            <a:ext uri="{53640926-AAD7-44D8-BBD7-CCE9431645EC}">
              <a14:shadowObscured xmlns:a14="http://schemas.microsoft.com/office/drawing/2010/main"/>
            </a:ext>
          </a:extLst>
        </p:spPr>
      </p:pic>
      <p:sp>
        <p:nvSpPr>
          <p:cNvPr id="9" name="Прямокутник 8"/>
          <p:cNvSpPr/>
          <p:nvPr/>
        </p:nvSpPr>
        <p:spPr>
          <a:xfrm>
            <a:off x="2483768" y="1112102"/>
            <a:ext cx="6101580" cy="3540265"/>
          </a:xfrm>
          <a:prstGeom prst="rect">
            <a:avLst/>
          </a:prstGeom>
        </p:spPr>
        <p:txBody>
          <a:bodyPr wrap="square">
            <a:spAutoFit/>
          </a:bodyPr>
          <a:lstStyle/>
          <a:p>
            <a:pPr algn="just">
              <a:lnSpc>
                <a:spcPct val="107000"/>
              </a:lnSpc>
              <a:spcAft>
                <a:spcPts val="800"/>
              </a:spcAft>
            </a:pPr>
            <a:r>
              <a:rPr lang="uk-UA" sz="1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uk-UA" sz="17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Ми отримали від Євросоюзу велику підтримку, спеціальні можливості для відновлення нашої природи. Це відновлення не просто довкілля, а відновлення живої природи. Те, на що ніколи не вистачало коштів. </a:t>
            </a:r>
            <a:endParaRPr lang="uk-UA" sz="17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7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Програма LIFE – це потужний фінансовий інструмент для країн-учасниць. Зараз Україна готує план відновлення в рамках проекту, готує план відновлення України. І він однозначно включатиме ті проекти, які спрямовані на відновлення наших екосистем", - М</a:t>
            </a:r>
            <a:r>
              <a:rPr lang="uk-UA" sz="1700" b="1"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іністр </a:t>
            </a:r>
            <a:r>
              <a:rPr lang="uk-UA" sz="17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захисту довкілля та природних ресурсів України Руслан Стрілець.</a:t>
            </a:r>
            <a:endParaRPr lang="uk-UA" sz="17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Рисунок 2"/>
          <p:cNvPicPr>
            <a:picLocks noChangeAspect="1" noChangeArrowheads="1"/>
          </p:cNvPicPr>
          <p:nvPr/>
        </p:nvPicPr>
        <p:blipFill>
          <a:blip r:embed="rId5" cstate="print">
            <a:extLst>
              <a:ext uri="{28A0092B-C50C-407E-A947-70E740481C1C}">
                <a14:useLocalDpi xmlns:a14="http://schemas.microsoft.com/office/drawing/2010/main" val="0"/>
              </a:ext>
            </a:extLst>
          </a:blip>
          <a:srcRect l="5986" r="4758"/>
          <a:stretch>
            <a:fillRect/>
          </a:stretch>
        </p:blipFill>
        <p:spPr bwMode="auto">
          <a:xfrm>
            <a:off x="3491880" y="5191552"/>
            <a:ext cx="2482041" cy="145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224423"/>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3"/>
          <a:srcRect l="15179" t="15583" r="17905" b="16192"/>
          <a:stretch/>
        </p:blipFill>
        <p:spPr bwMode="auto">
          <a:xfrm>
            <a:off x="107503" y="789364"/>
            <a:ext cx="8745425" cy="4871884"/>
          </a:xfrm>
          <a:prstGeom prst="rect">
            <a:avLst/>
          </a:prstGeom>
          <a:ln>
            <a:noFill/>
          </a:ln>
          <a:extLst>
            <a:ext uri="{53640926-AAD7-44D8-BBD7-CCE9431645EC}">
              <a14:shadowObscured xmlns:a14="http://schemas.microsoft.com/office/drawing/2010/main"/>
            </a:ext>
          </a:extLst>
        </p:spPr>
      </p:pic>
      <p:sp>
        <p:nvSpPr>
          <p:cNvPr id="3" name="Rectangle 4"/>
          <p:cNvSpPr>
            <a:spLocks noChangeArrowheads="1"/>
          </p:cNvSpPr>
          <p:nvPr/>
        </p:nvSpPr>
        <p:spPr bwMode="auto">
          <a:xfrm>
            <a:off x="273705" y="189200"/>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800" b="1"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ПРОГРАМА ДІЙ ЩОДО ДОВКІЛЛЯ ТА КЛІМАТУ (LIFE)</a:t>
            </a:r>
            <a:endParaRPr kumimoji="0" lang="uk-UA" altLang="uk-UA" sz="2400" b="1"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sp>
        <p:nvSpPr>
          <p:cNvPr id="4" name="Прямокутник 3"/>
          <p:cNvSpPr/>
          <p:nvPr/>
        </p:nvSpPr>
        <p:spPr>
          <a:xfrm>
            <a:off x="1475656" y="5733256"/>
            <a:ext cx="6984776" cy="369332"/>
          </a:xfrm>
          <a:prstGeom prst="rect">
            <a:avLst/>
          </a:prstGeom>
        </p:spPr>
        <p:txBody>
          <a:bodyPr wrap="square">
            <a:spAutoFit/>
          </a:bodyPr>
          <a:lstStyle/>
          <a:p>
            <a:r>
              <a:rPr lang="uk-UA" dirty="0">
                <a:solidFill>
                  <a:srgbClr val="0070C0"/>
                </a:solidFill>
              </a:rPr>
              <a:t>https://cinea.ec.europa.eu/programmes/life_en</a:t>
            </a:r>
          </a:p>
        </p:txBody>
      </p:sp>
    </p:spTree>
    <p:extLst>
      <p:ext uri="{BB962C8B-B14F-4D97-AF65-F5344CB8AC3E}">
        <p14:creationId xmlns:p14="http://schemas.microsoft.com/office/powerpoint/2010/main" val="32678567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73705" y="189200"/>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ctr" eaLnBrk="0" fontAlgn="base" hangingPunct="0">
              <a:spcBef>
                <a:spcPct val="0"/>
              </a:spcBef>
              <a:spcAft>
                <a:spcPct val="0"/>
              </a:spcAft>
            </a:pPr>
            <a:r>
              <a:rPr lang="uk-UA" altLang="uk-UA" b="1" dirty="0" smtClean="0">
                <a:solidFill>
                  <a:srgbClr val="FFFFFF"/>
                </a:solidFill>
                <a:latin typeface="Arial" panose="020B0604020202020204" pitchFamily="34" charset="0"/>
                <a:ea typeface="Times New Roman" panose="02020603050405020304" pitchFamily="18" charset="0"/>
                <a:cs typeface="Arial" panose="020B0604020202020204" pitchFamily="34" charset="0"/>
              </a:rPr>
              <a:t>LIFE - Види </a:t>
            </a:r>
            <a:r>
              <a:rPr lang="uk-UA" altLang="uk-UA" b="1" dirty="0">
                <a:solidFill>
                  <a:srgbClr val="FFFFFF"/>
                </a:solidFill>
                <a:latin typeface="Arial" panose="020B0604020202020204" pitchFamily="34" charset="0"/>
                <a:ea typeface="Times New Roman" panose="02020603050405020304" pitchFamily="18" charset="0"/>
                <a:cs typeface="Arial" panose="020B0604020202020204" pitchFamily="34" charset="0"/>
              </a:rPr>
              <a:t>грантів </a:t>
            </a:r>
            <a:endParaRPr kumimoji="0" lang="uk-UA" altLang="uk-UA" b="1"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8" name="Схема 7"/>
          <p:cNvGraphicFramePr/>
          <p:nvPr>
            <p:extLst>
              <p:ext uri="{D42A27DB-BD31-4B8C-83A1-F6EECF244321}">
                <p14:modId xmlns:p14="http://schemas.microsoft.com/office/powerpoint/2010/main" val="4012333879"/>
              </p:ext>
            </p:extLst>
          </p:nvPr>
        </p:nvGraphicFramePr>
        <p:xfrm>
          <a:off x="273704" y="692696"/>
          <a:ext cx="8402751"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2531225"/>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369" y="908720"/>
            <a:ext cx="9130631" cy="5184576"/>
          </a:xfrm>
          <a:prstGeom prst="rect">
            <a:avLst/>
          </a:prstGeom>
        </p:spPr>
      </p:pic>
    </p:spTree>
    <p:extLst>
      <p:ext uri="{BB962C8B-B14F-4D97-AF65-F5344CB8AC3E}">
        <p14:creationId xmlns:p14="http://schemas.microsoft.com/office/powerpoint/2010/main" val="7736903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l="1" t="10832" r="1756" b="11994"/>
          <a:stretch/>
        </p:blipFill>
        <p:spPr>
          <a:xfrm>
            <a:off x="0" y="116632"/>
            <a:ext cx="9144000" cy="5904656"/>
          </a:xfrm>
          <a:prstGeom prst="rect">
            <a:avLst/>
          </a:prstGeom>
        </p:spPr>
      </p:pic>
      <p:sp>
        <p:nvSpPr>
          <p:cNvPr id="3" name="Прямокутник 2"/>
          <p:cNvSpPr/>
          <p:nvPr/>
        </p:nvSpPr>
        <p:spPr>
          <a:xfrm>
            <a:off x="2195736" y="6035724"/>
            <a:ext cx="5147056" cy="461665"/>
          </a:xfrm>
          <a:prstGeom prst="rect">
            <a:avLst/>
          </a:prstGeom>
        </p:spPr>
        <p:txBody>
          <a:bodyPr wrap="square">
            <a:spAutoFit/>
          </a:bodyPr>
          <a:lstStyle/>
          <a:p>
            <a:r>
              <a:rPr lang="uk-UA" sz="2400" dirty="0">
                <a:solidFill>
                  <a:srgbClr val="0070C0"/>
                </a:solidFill>
              </a:rPr>
              <a:t>https://cinea.ec.europa.eu/index_en</a:t>
            </a:r>
          </a:p>
        </p:txBody>
      </p:sp>
    </p:spTree>
    <p:extLst>
      <p:ext uri="{BB962C8B-B14F-4D97-AF65-F5344CB8AC3E}">
        <p14:creationId xmlns:p14="http://schemas.microsoft.com/office/powerpoint/2010/main" val="29039078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4965" t="9883" r="2405" b="13151"/>
          <a:stretch/>
        </p:blipFill>
        <p:spPr bwMode="auto">
          <a:xfrm>
            <a:off x="179512" y="116632"/>
            <a:ext cx="8784976" cy="5976664"/>
          </a:xfrm>
          <a:prstGeom prst="rect">
            <a:avLst/>
          </a:prstGeom>
          <a:ln>
            <a:noFill/>
          </a:ln>
          <a:extLst>
            <a:ext uri="{53640926-AAD7-44D8-BBD7-CCE9431645EC}">
              <a14:shadowObscured xmlns:a14="http://schemas.microsoft.com/office/drawing/2010/main"/>
            </a:ext>
          </a:extLst>
        </p:spPr>
      </p:pic>
      <p:sp>
        <p:nvSpPr>
          <p:cNvPr id="3" name="Стрілка вниз 2"/>
          <p:cNvSpPr/>
          <p:nvPr/>
        </p:nvSpPr>
        <p:spPr>
          <a:xfrm>
            <a:off x="3563888" y="2924944"/>
            <a:ext cx="720080" cy="57606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3443590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3"/>
          <a:srcRect l="15209" t="36864" r="16937" b="14038"/>
          <a:stretch/>
        </p:blipFill>
        <p:spPr bwMode="auto">
          <a:xfrm>
            <a:off x="67953" y="404145"/>
            <a:ext cx="8784976" cy="4364856"/>
          </a:xfrm>
          <a:prstGeom prst="rect">
            <a:avLst/>
          </a:prstGeom>
          <a:ln>
            <a:noFill/>
          </a:ln>
          <a:extLst>
            <a:ext uri="{53640926-AAD7-44D8-BBD7-CCE9431645EC}">
              <a14:shadowObscured xmlns:a14="http://schemas.microsoft.com/office/drawing/2010/main"/>
            </a:ext>
          </a:extLst>
        </p:spPr>
      </p:pic>
      <p:sp>
        <p:nvSpPr>
          <p:cNvPr id="4" name="Прямокутник 3"/>
          <p:cNvSpPr/>
          <p:nvPr/>
        </p:nvSpPr>
        <p:spPr>
          <a:xfrm>
            <a:off x="4415547" y="3244334"/>
            <a:ext cx="312906" cy="369332"/>
          </a:xfrm>
          <a:prstGeom prst="rect">
            <a:avLst/>
          </a:prstGeom>
        </p:spPr>
        <p:txBody>
          <a:bodyPr wrap="none">
            <a:spAutoFit/>
          </a:bodyPr>
          <a:lstStyle/>
          <a:p>
            <a:r>
              <a:rPr lang="uk-UA" altLang="uk-UA" b="1" dirty="0">
                <a:solidFill>
                  <a:srgbClr val="FFFFFF"/>
                </a:solidFill>
                <a:latin typeface="Arial" panose="020B0604020202020204" pitchFamily="34" charset="0"/>
                <a:cs typeface="Arial" panose="020B0604020202020204" pitchFamily="34" charset="0"/>
              </a:rPr>
              <a:t>а</a:t>
            </a:r>
            <a:endParaRPr lang="uk-UA" dirty="0"/>
          </a:p>
        </p:txBody>
      </p:sp>
      <p:sp>
        <p:nvSpPr>
          <p:cNvPr id="5" name="Прямокутник 4"/>
          <p:cNvSpPr/>
          <p:nvPr/>
        </p:nvSpPr>
        <p:spPr>
          <a:xfrm>
            <a:off x="4415547" y="3244334"/>
            <a:ext cx="312906" cy="369332"/>
          </a:xfrm>
          <a:prstGeom prst="rect">
            <a:avLst/>
          </a:prstGeom>
        </p:spPr>
        <p:txBody>
          <a:bodyPr wrap="none">
            <a:spAutoFit/>
          </a:bodyPr>
          <a:lstStyle/>
          <a:p>
            <a:r>
              <a:rPr lang="uk-UA" altLang="uk-UA" b="1" dirty="0">
                <a:solidFill>
                  <a:srgbClr val="FFFFFF"/>
                </a:solidFill>
                <a:latin typeface="Arial" panose="020B0604020202020204" pitchFamily="34" charset="0"/>
                <a:cs typeface="Arial" panose="020B0604020202020204" pitchFamily="34" charset="0"/>
              </a:rPr>
              <a:t>а</a:t>
            </a:r>
            <a:endParaRPr lang="uk-UA" dirty="0"/>
          </a:p>
        </p:txBody>
      </p:sp>
      <p:sp>
        <p:nvSpPr>
          <p:cNvPr id="6" name="Rectangle 4"/>
          <p:cNvSpPr>
            <a:spLocks noChangeArrowheads="1"/>
          </p:cNvSpPr>
          <p:nvPr/>
        </p:nvSpPr>
        <p:spPr bwMode="auto">
          <a:xfrm>
            <a:off x="273705" y="222369"/>
            <a:ext cx="8579224" cy="353943"/>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ctr" eaLnBrk="0" fontAlgn="base" hangingPunct="0">
              <a:spcBef>
                <a:spcPct val="0"/>
              </a:spcBef>
              <a:spcAft>
                <a:spcPct val="0"/>
              </a:spcAft>
            </a:pPr>
            <a:r>
              <a:rPr lang="uk-UA" altLang="uk-UA" sz="2000" b="1" dirty="0">
                <a:solidFill>
                  <a:srgbClr val="FFFFFF"/>
                </a:solidFill>
                <a:latin typeface="Arial" panose="020B0604020202020204" pitchFamily="34" charset="0"/>
                <a:cs typeface="Arial" panose="020B0604020202020204" pitchFamily="34" charset="0"/>
              </a:rPr>
              <a:t>Глобальний екологічний фонд </a:t>
            </a:r>
            <a:endParaRPr kumimoji="0" lang="uk-UA" altLang="uk-UA" sz="2000" b="0" i="0" u="none" strike="noStrike" cap="none" normalizeH="0" baseline="0" dirty="0" smtClean="0">
              <a:ln>
                <a:noFill/>
              </a:ln>
              <a:solidFill>
                <a:schemeClr val="tx1"/>
              </a:solidFill>
              <a:effectLst/>
              <a:latin typeface="Arial" panose="020B0604020202020204" pitchFamily="34" charset="0"/>
            </a:endParaRPr>
          </a:p>
        </p:txBody>
      </p:sp>
      <p:sp>
        <p:nvSpPr>
          <p:cNvPr id="7" name="Прямокутник 6"/>
          <p:cNvSpPr/>
          <p:nvPr/>
        </p:nvSpPr>
        <p:spPr>
          <a:xfrm>
            <a:off x="438842" y="4725144"/>
            <a:ext cx="8414088" cy="1600438"/>
          </a:xfrm>
          <a:prstGeom prst="rect">
            <a:avLst/>
          </a:prstGeom>
        </p:spPr>
        <p:txBody>
          <a:bodyPr wrap="square">
            <a:spAutoFit/>
          </a:bodyPr>
          <a:lstStyle/>
          <a:p>
            <a:pPr algn="just"/>
            <a:r>
              <a:rPr lang="uk-UA" sz="1400" dirty="0">
                <a:solidFill>
                  <a:srgbClr val="0070C0"/>
                </a:solidFill>
              </a:rPr>
              <a:t>Глобальний екологічний фонд був створений напередодні саміту Землі в Ріо для вирішення найгостріших екологічних проблем нашої планети. З того часу він надав понад 22 мільярди доларів США у вигляді грантів і змішаного фінансування та мобілізував додаткові  120 мільярдів доларів США у вигляді спільного фінансування для понад  5200 проектів і програм. ГЕФ є найбільшим багатостороннім цільовим фондом, який зосереджений на тому, щоб надати можливість країнам, що розвиваються, інвестувати в природу та підтримує реалізацію основних міжнародних природоохоронних конвенцій, зокрема щодо </a:t>
            </a:r>
            <a:r>
              <a:rPr lang="uk-UA" sz="1400" dirty="0" err="1">
                <a:solidFill>
                  <a:srgbClr val="0070C0"/>
                </a:solidFill>
              </a:rPr>
              <a:t>біорізноманіття</a:t>
            </a:r>
            <a:r>
              <a:rPr lang="uk-UA" sz="1400" dirty="0">
                <a:solidFill>
                  <a:srgbClr val="0070C0"/>
                </a:solidFill>
              </a:rPr>
              <a:t>, зміни клімату, хімічних речовин і </a:t>
            </a:r>
            <a:r>
              <a:rPr lang="uk-UA" sz="1400" dirty="0" err="1">
                <a:solidFill>
                  <a:srgbClr val="0070C0"/>
                </a:solidFill>
              </a:rPr>
              <a:t>опустелювання</a:t>
            </a:r>
            <a:r>
              <a:rPr lang="uk-UA" sz="1400" dirty="0">
                <a:solidFill>
                  <a:srgbClr val="0070C0"/>
                </a:solidFill>
              </a:rPr>
              <a:t>. </a:t>
            </a:r>
          </a:p>
        </p:txBody>
      </p:sp>
      <p:pic>
        <p:nvPicPr>
          <p:cNvPr id="8" name="Рисунок 7"/>
          <p:cNvPicPr/>
          <p:nvPr/>
        </p:nvPicPr>
        <p:blipFill rotWithShape="1">
          <a:blip r:embed="rId4"/>
          <a:srcRect l="1390" t="11212" r="92304" b="78145"/>
          <a:stretch/>
        </p:blipFill>
        <p:spPr bwMode="auto">
          <a:xfrm>
            <a:off x="8316416" y="5993437"/>
            <a:ext cx="757302" cy="6642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50494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0365" y="908720"/>
            <a:ext cx="9023269" cy="5040560"/>
          </a:xfrm>
          <a:prstGeom prst="rect">
            <a:avLst/>
          </a:prstGeom>
        </p:spPr>
      </p:pic>
    </p:spTree>
    <p:extLst>
      <p:ext uri="{BB962C8B-B14F-4D97-AF65-F5344CB8AC3E}">
        <p14:creationId xmlns:p14="http://schemas.microsoft.com/office/powerpoint/2010/main" val="78031724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1671015734"/>
              </p:ext>
            </p:extLst>
          </p:nvPr>
        </p:nvGraphicFramePr>
        <p:xfrm>
          <a:off x="539552" y="1052736"/>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4"/>
          <p:cNvSpPr>
            <a:spLocks noChangeArrowheads="1"/>
          </p:cNvSpPr>
          <p:nvPr/>
        </p:nvSpPr>
        <p:spPr bwMode="auto">
          <a:xfrm>
            <a:off x="273705" y="189200"/>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uk-UA" altLang="uk-UA" b="1" dirty="0" smtClean="0">
                <a:solidFill>
                  <a:srgbClr val="FFFFFF"/>
                </a:solidFill>
                <a:latin typeface="Arial" panose="020B0604020202020204" pitchFamily="34" charset="0"/>
                <a:cs typeface="Arial" panose="020B0604020202020204" pitchFamily="34" charset="0"/>
              </a:rPr>
              <a:t>П'ять кроків до успіху від ЄС</a:t>
            </a:r>
          </a:p>
          <a:p>
            <a:pPr marL="0" marR="0" lvl="0" indent="0" algn="ctr" defTabSz="914400" rtl="0" eaLnBrk="0" fontAlgn="base" latinLnBrk="0" hangingPunct="0">
              <a:lnSpc>
                <a:spcPct val="100000"/>
              </a:lnSpc>
              <a:spcBef>
                <a:spcPct val="0"/>
              </a:spcBef>
              <a:spcAft>
                <a:spcPct val="0"/>
              </a:spcAft>
              <a:buClrTx/>
              <a:buSzTx/>
              <a:buFontTx/>
              <a:buNone/>
              <a:tabLst/>
            </a:pPr>
            <a:endParaRPr lang="uk-UA" altLang="uk-UA" b="1" dirty="0" smtClean="0">
              <a:solidFill>
                <a:srgbClr val="FFFFFF"/>
              </a:solidFill>
              <a:latin typeface="Arial" panose="020B0604020202020204" pitchFamily="34" charset="0"/>
              <a:cs typeface="Arial" panose="020B0604020202020204" pitchFamily="34" charset="0"/>
            </a:endParaRPr>
          </a:p>
        </p:txBody>
      </p:sp>
      <p:pic>
        <p:nvPicPr>
          <p:cNvPr id="5" name="Рисунок 4"/>
          <p:cNvPicPr/>
          <p:nvPr/>
        </p:nvPicPr>
        <p:blipFill rotWithShape="1">
          <a:blip r:embed="rId7"/>
          <a:srcRect l="23183" t="11894" r="61104" b="80072"/>
          <a:stretch/>
        </p:blipFill>
        <p:spPr bwMode="auto">
          <a:xfrm>
            <a:off x="6372200" y="5805264"/>
            <a:ext cx="2582946" cy="952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08907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ru.knutd.com.ua/css/images/scie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964" y="2848263"/>
            <a:ext cx="3655566" cy="24583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44" y="760637"/>
            <a:ext cx="5137245" cy="3365007"/>
          </a:xfrm>
          <a:prstGeom prst="rect">
            <a:avLst/>
          </a:prstGeom>
          <a:blipFill dpi="0" rotWithShape="1">
            <a:blip r:embed="rId5" cstate="print">
              <a:alphaModFix amt="8000"/>
            </a:blip>
            <a:srcRect/>
            <a:tile tx="0" ty="0" sx="100000" sy="100000" flip="none" algn="tl"/>
          </a:blipFill>
          <a:ln>
            <a:noFill/>
          </a:ln>
        </p:spPr>
      </p:pic>
      <p:pic>
        <p:nvPicPr>
          <p:cNvPr id="1030" name="Picture 6" descr="http://www.ru.knutd.com.ua/css/images/publicati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57" y="5615510"/>
            <a:ext cx="1711888" cy="124249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6446" y="5439142"/>
            <a:ext cx="3358042" cy="137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6391" y="5615510"/>
            <a:ext cx="1896868" cy="124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www.ru.knutd.com.ua/css/images/mec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4088" y="760637"/>
            <a:ext cx="3589705" cy="20876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63259" y="5504172"/>
            <a:ext cx="1914457" cy="1336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5892" y="0"/>
            <a:ext cx="6968600" cy="6968600"/>
          </a:xfrm>
          <a:prstGeom prst="rect">
            <a:avLst/>
          </a:prstGeom>
        </p:spPr>
      </p:pic>
      <p:grpSp>
        <p:nvGrpSpPr>
          <p:cNvPr id="21" name="Группа 20"/>
          <p:cNvGrpSpPr/>
          <p:nvPr/>
        </p:nvGrpSpPr>
        <p:grpSpPr>
          <a:xfrm>
            <a:off x="294933" y="993762"/>
            <a:ext cx="5531372" cy="5089484"/>
            <a:chOff x="1903024" y="971356"/>
            <a:chExt cx="5531372" cy="5089484"/>
          </a:xfrm>
        </p:grpSpPr>
        <p:pic>
          <p:nvPicPr>
            <p:cNvPr id="7" name="Рисунок 6"/>
            <p:cNvPicPr>
              <a:picLocks noChangeAspect="1"/>
            </p:cNvPicPr>
            <p:nvPr/>
          </p:nvPicPr>
          <p:blipFill rotWithShape="1">
            <a:blip r:embed="rId12" cstate="print">
              <a:extLst>
                <a:ext uri="{28A0092B-C50C-407E-A947-70E740481C1C}">
                  <a14:useLocalDpi xmlns:a14="http://schemas.microsoft.com/office/drawing/2010/main" val="0"/>
                </a:ext>
              </a:extLst>
            </a:blip>
            <a:srcRect l="220" t="1539" r="-220" b="-1539"/>
            <a:stretch/>
          </p:blipFill>
          <p:spPr>
            <a:xfrm>
              <a:off x="4170637" y="4055021"/>
              <a:ext cx="938090" cy="938090"/>
            </a:xfrm>
            <a:prstGeom prst="rect">
              <a:avLst/>
            </a:prstGeom>
          </p:spPr>
        </p:pic>
        <p:sp>
          <p:nvSpPr>
            <p:cNvPr id="32" name="Прямоугольник 31"/>
            <p:cNvSpPr/>
            <p:nvPr/>
          </p:nvSpPr>
          <p:spPr>
            <a:xfrm>
              <a:off x="4571999" y="1591574"/>
              <a:ext cx="1779317" cy="461665"/>
            </a:xfrm>
            <a:prstGeom prst="rect">
              <a:avLst/>
            </a:prstGeom>
          </p:spPr>
          <p:txBody>
            <a:bodyPr wrap="square">
              <a:spAutoFit/>
            </a:bodyPr>
            <a:lstStyle/>
            <a:p>
              <a:pPr algn="ctr"/>
              <a:r>
                <a:rPr lang="uk-UA" sz="1200" b="1" dirty="0" smtClean="0">
                  <a:solidFill>
                    <a:schemeClr val="bg1"/>
                  </a:solidFill>
                </a:rPr>
                <a:t>Положення, план дій, рішення, робоча група</a:t>
              </a:r>
              <a:endParaRPr lang="uk-UA" sz="1200" b="1" dirty="0">
                <a:solidFill>
                  <a:schemeClr val="bg1"/>
                </a:solidFill>
              </a:endParaRPr>
            </a:p>
          </p:txBody>
        </p:sp>
        <p:sp>
          <p:nvSpPr>
            <p:cNvPr id="15" name="Прямоугольник 14"/>
            <p:cNvSpPr/>
            <p:nvPr/>
          </p:nvSpPr>
          <p:spPr>
            <a:xfrm>
              <a:off x="5655079" y="2457250"/>
              <a:ext cx="1779317" cy="830997"/>
            </a:xfrm>
            <a:prstGeom prst="rect">
              <a:avLst/>
            </a:prstGeom>
          </p:spPr>
          <p:txBody>
            <a:bodyPr wrap="square">
              <a:spAutoFit/>
            </a:bodyPr>
            <a:lstStyle/>
            <a:p>
              <a:pPr algn="ctr"/>
              <a:r>
                <a:rPr lang="uk-UA" sz="1200" b="1" dirty="0" smtClean="0">
                  <a:solidFill>
                    <a:schemeClr val="bg1"/>
                  </a:solidFill>
                </a:rPr>
                <a:t>База експертів,  донорів, партнерів, проектних пропозицій, схема моніторингу </a:t>
              </a:r>
              <a:endParaRPr lang="uk-UA" sz="1200" b="1" dirty="0">
                <a:solidFill>
                  <a:schemeClr val="bg1"/>
                </a:solidFill>
              </a:endParaRPr>
            </a:p>
          </p:txBody>
        </p:sp>
        <p:sp>
          <p:nvSpPr>
            <p:cNvPr id="16" name="Прямоугольник 15"/>
            <p:cNvSpPr/>
            <p:nvPr/>
          </p:nvSpPr>
          <p:spPr>
            <a:xfrm>
              <a:off x="5595459" y="3991638"/>
              <a:ext cx="1779317" cy="600164"/>
            </a:xfrm>
            <a:prstGeom prst="rect">
              <a:avLst/>
            </a:prstGeom>
          </p:spPr>
          <p:txBody>
            <a:bodyPr wrap="square">
              <a:spAutoFit/>
            </a:bodyPr>
            <a:lstStyle/>
            <a:p>
              <a:pPr algn="ctr"/>
              <a:r>
                <a:rPr lang="uk-UA" sz="1100" b="1" dirty="0" smtClean="0">
                  <a:solidFill>
                    <a:schemeClr val="bg1"/>
                  </a:solidFill>
                </a:rPr>
                <a:t>Консультації щодо стандартів запиту,  критерії самооцінки , </a:t>
              </a:r>
            </a:p>
          </p:txBody>
        </p:sp>
        <p:sp>
          <p:nvSpPr>
            <p:cNvPr id="17" name="Прямоугольник 16"/>
            <p:cNvSpPr/>
            <p:nvPr/>
          </p:nvSpPr>
          <p:spPr>
            <a:xfrm>
              <a:off x="4622106" y="5080237"/>
              <a:ext cx="1779317" cy="600164"/>
            </a:xfrm>
            <a:prstGeom prst="rect">
              <a:avLst/>
            </a:prstGeom>
          </p:spPr>
          <p:txBody>
            <a:bodyPr wrap="square">
              <a:spAutoFit/>
            </a:bodyPr>
            <a:lstStyle/>
            <a:p>
              <a:pPr algn="ctr"/>
              <a:r>
                <a:rPr lang="uk-UA" sz="1100" b="1" dirty="0" smtClean="0">
                  <a:solidFill>
                    <a:schemeClr val="bg1"/>
                  </a:solidFill>
                </a:rPr>
                <a:t>Розсилка пропозицій  до  співпраці, фінансування,  партнерства</a:t>
              </a:r>
              <a:endParaRPr lang="uk-UA" sz="1100" b="1" dirty="0">
                <a:solidFill>
                  <a:schemeClr val="bg1"/>
                </a:solidFill>
              </a:endParaRPr>
            </a:p>
          </p:txBody>
        </p:sp>
        <p:sp>
          <p:nvSpPr>
            <p:cNvPr id="18" name="Прямоугольник 17"/>
            <p:cNvSpPr/>
            <p:nvPr/>
          </p:nvSpPr>
          <p:spPr>
            <a:xfrm>
              <a:off x="2857182" y="5052738"/>
              <a:ext cx="1779317" cy="600164"/>
            </a:xfrm>
            <a:prstGeom prst="rect">
              <a:avLst/>
            </a:prstGeom>
          </p:spPr>
          <p:txBody>
            <a:bodyPr wrap="square">
              <a:spAutoFit/>
            </a:bodyPr>
            <a:lstStyle/>
            <a:p>
              <a:pPr algn="ctr"/>
              <a:r>
                <a:rPr lang="uk-UA" sz="1100" b="1" dirty="0" smtClean="0">
                  <a:solidFill>
                    <a:schemeClr val="bg1"/>
                  </a:solidFill>
                </a:rPr>
                <a:t>Робочі групи, рішення щодо партнерів, участь у тендерах</a:t>
              </a:r>
              <a:endParaRPr lang="uk-UA" sz="1100" b="1" dirty="0">
                <a:solidFill>
                  <a:schemeClr val="bg1"/>
                </a:solidFill>
              </a:endParaRPr>
            </a:p>
          </p:txBody>
        </p:sp>
        <p:sp>
          <p:nvSpPr>
            <p:cNvPr id="20" name="Прямоугольник 19"/>
            <p:cNvSpPr/>
            <p:nvPr/>
          </p:nvSpPr>
          <p:spPr>
            <a:xfrm>
              <a:off x="1903024" y="2825857"/>
              <a:ext cx="1779317" cy="276999"/>
            </a:xfrm>
            <a:prstGeom prst="rect">
              <a:avLst/>
            </a:prstGeom>
          </p:spPr>
          <p:txBody>
            <a:bodyPr wrap="square">
              <a:spAutoFit/>
            </a:bodyPr>
            <a:lstStyle/>
            <a:p>
              <a:pPr algn="ctr"/>
              <a:r>
                <a:rPr lang="uk-UA" sz="1200" b="1" dirty="0" smtClean="0">
                  <a:solidFill>
                    <a:schemeClr val="bg1"/>
                  </a:solidFill>
                </a:rPr>
                <a:t>Моніторинг, звіт  </a:t>
              </a:r>
              <a:endParaRPr lang="uk-UA" sz="1200" b="1" dirty="0">
                <a:solidFill>
                  <a:schemeClr val="bg1"/>
                </a:solidFill>
              </a:endParaRPr>
            </a:p>
          </p:txBody>
        </p:sp>
        <p:pic>
          <p:nvPicPr>
            <p:cNvPr id="3" name="Рисунок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74810" y="2213995"/>
              <a:ext cx="435741" cy="435741"/>
            </a:xfrm>
            <a:prstGeom prst="rect">
              <a:avLst/>
            </a:prstGeom>
            <a:effectLst>
              <a:reflection blurRad="6350" stA="52000" endA="300" endPos="35000" dir="5400000" sy="-100000" algn="bl" rotWithShape="0"/>
            </a:effectLst>
          </p:spPr>
        </p:pic>
        <p:pic>
          <p:nvPicPr>
            <p:cNvPr id="4" name="Рисунок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70504" y="3458022"/>
              <a:ext cx="435741" cy="435741"/>
            </a:xfrm>
            <a:prstGeom prst="rect">
              <a:avLst/>
            </a:prstGeom>
            <a:effectLst>
              <a:reflection blurRad="6350" stA="52000" endA="300" endPos="35000" dir="5400000" sy="-100000" algn="bl" rotWithShape="0"/>
            </a:effectLst>
          </p:spPr>
        </p:pic>
        <p:pic>
          <p:nvPicPr>
            <p:cNvPr id="5" name="Рисунок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64305" y="1123194"/>
              <a:ext cx="435741" cy="435741"/>
            </a:xfrm>
            <a:prstGeom prst="rect">
              <a:avLst/>
            </a:prstGeom>
            <a:effectLst>
              <a:reflection blurRad="6350" stA="52000" endA="300" endPos="35000" dir="5400000" sy="-100000" algn="bl" rotWithShape="0"/>
            </a:effectLst>
          </p:spPr>
        </p:pic>
        <p:pic>
          <p:nvPicPr>
            <p:cNvPr id="6" name="Рисунок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76411" y="1155833"/>
              <a:ext cx="435741" cy="435741"/>
            </a:xfrm>
            <a:prstGeom prst="rect">
              <a:avLst/>
            </a:prstGeom>
            <a:effectLst>
              <a:reflection blurRad="6350" stA="52000" endA="300" endPos="35000" dir="5400000" sy="-100000" algn="bl" rotWithShape="0"/>
            </a:effectLst>
          </p:spPr>
        </p:pic>
        <p:pic>
          <p:nvPicPr>
            <p:cNvPr id="8" name="Рисунок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24285" y="1821569"/>
              <a:ext cx="435741" cy="435741"/>
            </a:xfrm>
            <a:prstGeom prst="rect">
              <a:avLst/>
            </a:prstGeom>
            <a:ln>
              <a:noFill/>
            </a:ln>
            <a:effectLst>
              <a:reflection blurRad="6350" stA="52000" endA="300" endPos="35000" dir="5400000" sy="-100000" algn="bl" rotWithShape="0"/>
            </a:effectLst>
          </p:spPr>
        </p:pic>
        <p:pic>
          <p:nvPicPr>
            <p:cNvPr id="9" name="Рисунок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12043" y="4664334"/>
              <a:ext cx="435741" cy="435741"/>
            </a:xfrm>
            <a:prstGeom prst="rect">
              <a:avLst/>
            </a:prstGeom>
            <a:effectLst>
              <a:reflection blurRad="6350" stA="52000" endA="300" endPos="35000" dir="5400000" sy="-100000" algn="bl" rotWithShape="0"/>
            </a:effectLst>
          </p:spPr>
        </p:pic>
        <p:pic>
          <p:nvPicPr>
            <p:cNvPr id="10" name="Рисунок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22688" y="1136363"/>
              <a:ext cx="435741" cy="435741"/>
            </a:xfrm>
            <a:prstGeom prst="rect">
              <a:avLst/>
            </a:prstGeom>
            <a:effectLst>
              <a:reflection blurRad="6350" stA="52000" endA="300" endPos="35000" dir="5400000" sy="-100000" algn="bl" rotWithShape="0"/>
            </a:effectLst>
          </p:spPr>
        </p:pic>
        <p:sp>
          <p:nvSpPr>
            <p:cNvPr id="28" name="Прямоугольник 27"/>
            <p:cNvSpPr/>
            <p:nvPr/>
          </p:nvSpPr>
          <p:spPr>
            <a:xfrm rot="1193219">
              <a:off x="4528823" y="972074"/>
              <a:ext cx="2089830" cy="803259"/>
            </a:xfrm>
            <a:prstGeom prst="rect">
              <a:avLst/>
            </a:prstGeom>
          </p:spPr>
          <p:txBody>
            <a:bodyPr wrap="square">
              <a:prstTxWarp prst="textArchUp">
                <a:avLst/>
              </a:prstTxWarp>
              <a:spAutoFit/>
            </a:bodyPr>
            <a:lstStyle/>
            <a:p>
              <a:pPr algn="ctr"/>
              <a:r>
                <a:rPr lang="uk-UA" b="1" dirty="0" smtClean="0">
                  <a:solidFill>
                    <a:schemeClr val="accent5">
                      <a:lumMod val="75000"/>
                    </a:schemeClr>
                  </a:solidFill>
                </a:rPr>
                <a:t>Перший крок</a:t>
              </a:r>
              <a:endParaRPr lang="ru-RU" b="1" dirty="0">
                <a:solidFill>
                  <a:schemeClr val="accent5">
                    <a:lumMod val="75000"/>
                  </a:schemeClr>
                </a:solidFill>
              </a:endParaRPr>
            </a:p>
          </p:txBody>
        </p:sp>
        <p:sp>
          <p:nvSpPr>
            <p:cNvPr id="29" name="Прямоугольник 28"/>
            <p:cNvSpPr/>
            <p:nvPr/>
          </p:nvSpPr>
          <p:spPr>
            <a:xfrm rot="4083129">
              <a:off x="5799530" y="2132989"/>
              <a:ext cx="2089830" cy="803259"/>
            </a:xfrm>
            <a:prstGeom prst="rect">
              <a:avLst/>
            </a:prstGeom>
          </p:spPr>
          <p:txBody>
            <a:bodyPr wrap="square">
              <a:prstTxWarp prst="textArchUp">
                <a:avLst/>
              </a:prstTxWarp>
              <a:spAutoFit/>
            </a:bodyPr>
            <a:lstStyle/>
            <a:p>
              <a:pPr algn="ctr"/>
              <a:r>
                <a:rPr lang="uk-UA" b="1" dirty="0" smtClean="0">
                  <a:solidFill>
                    <a:srgbClr val="FFC000"/>
                  </a:solidFill>
                </a:rPr>
                <a:t>Другий крок</a:t>
              </a:r>
              <a:endParaRPr lang="uk-UA" b="1" dirty="0">
                <a:solidFill>
                  <a:srgbClr val="FFC000"/>
                </a:solidFill>
              </a:endParaRPr>
            </a:p>
          </p:txBody>
        </p:sp>
        <p:sp>
          <p:nvSpPr>
            <p:cNvPr id="30" name="Прямоугольник 29"/>
            <p:cNvSpPr/>
            <p:nvPr/>
          </p:nvSpPr>
          <p:spPr>
            <a:xfrm rot="6779156">
              <a:off x="5814242" y="3974730"/>
              <a:ext cx="2089830" cy="803259"/>
            </a:xfrm>
            <a:prstGeom prst="rect">
              <a:avLst/>
            </a:prstGeom>
          </p:spPr>
          <p:txBody>
            <a:bodyPr wrap="square">
              <a:prstTxWarp prst="textArchUp">
                <a:avLst/>
              </a:prstTxWarp>
              <a:spAutoFit/>
            </a:bodyPr>
            <a:lstStyle/>
            <a:p>
              <a:pPr algn="ctr"/>
              <a:r>
                <a:rPr lang="uk-UA" b="1" dirty="0" smtClean="0">
                  <a:solidFill>
                    <a:srgbClr val="33CCCC"/>
                  </a:solidFill>
                </a:rPr>
                <a:t>Третій крок</a:t>
              </a:r>
              <a:endParaRPr lang="uk-UA" b="1" dirty="0">
                <a:solidFill>
                  <a:srgbClr val="33CCCC"/>
                </a:solidFill>
              </a:endParaRPr>
            </a:p>
          </p:txBody>
        </p:sp>
        <p:sp>
          <p:nvSpPr>
            <p:cNvPr id="31" name="Прямоугольник 30"/>
            <p:cNvSpPr/>
            <p:nvPr/>
          </p:nvSpPr>
          <p:spPr>
            <a:xfrm rot="20231467">
              <a:off x="4606034" y="5253655"/>
              <a:ext cx="2079199" cy="807185"/>
            </a:xfrm>
            <a:prstGeom prst="rect">
              <a:avLst/>
            </a:prstGeom>
          </p:spPr>
          <p:txBody>
            <a:bodyPr wrap="square">
              <a:prstTxWarp prst="textArchDown">
                <a:avLst/>
              </a:prstTxWarp>
              <a:spAutoFit/>
            </a:bodyPr>
            <a:lstStyle/>
            <a:p>
              <a:pPr algn="ctr"/>
              <a:r>
                <a:rPr lang="uk-UA" b="1" dirty="0" smtClean="0">
                  <a:solidFill>
                    <a:srgbClr val="9EB947"/>
                  </a:solidFill>
                </a:rPr>
                <a:t>Четвертий крок</a:t>
              </a:r>
              <a:endParaRPr lang="ru-RU" b="1" dirty="0">
                <a:solidFill>
                  <a:srgbClr val="9EB947"/>
                </a:solidFill>
              </a:endParaRPr>
            </a:p>
          </p:txBody>
        </p:sp>
        <p:sp>
          <p:nvSpPr>
            <p:cNvPr id="33" name="Прямоугольник 32"/>
            <p:cNvSpPr/>
            <p:nvPr/>
          </p:nvSpPr>
          <p:spPr>
            <a:xfrm rot="1362884">
              <a:off x="2710879" y="5254542"/>
              <a:ext cx="2089830" cy="803259"/>
            </a:xfrm>
            <a:prstGeom prst="rect">
              <a:avLst/>
            </a:prstGeom>
          </p:spPr>
          <p:txBody>
            <a:bodyPr wrap="square">
              <a:prstTxWarp prst="textArchDown">
                <a:avLst/>
              </a:prstTxWarp>
              <a:spAutoFit/>
            </a:bodyPr>
            <a:lstStyle/>
            <a:p>
              <a:pPr algn="ctr"/>
              <a:r>
                <a:rPr lang="uk-UA" b="1" dirty="0" smtClean="0">
                  <a:solidFill>
                    <a:schemeClr val="accent1">
                      <a:lumMod val="75000"/>
                    </a:schemeClr>
                  </a:solidFill>
                </a:rPr>
                <a:t>П'ятий крок</a:t>
              </a:r>
              <a:endParaRPr lang="ru-RU" b="1" dirty="0">
                <a:solidFill>
                  <a:schemeClr val="accent1">
                    <a:lumMod val="75000"/>
                  </a:schemeClr>
                </a:solidFill>
              </a:endParaRPr>
            </a:p>
          </p:txBody>
        </p:sp>
        <p:sp>
          <p:nvSpPr>
            <p:cNvPr id="34" name="Прямоугольник 33"/>
            <p:cNvSpPr/>
            <p:nvPr/>
          </p:nvSpPr>
          <p:spPr>
            <a:xfrm rot="4261623">
              <a:off x="1324577" y="3827832"/>
              <a:ext cx="2089830" cy="803259"/>
            </a:xfrm>
            <a:prstGeom prst="rect">
              <a:avLst/>
            </a:prstGeom>
          </p:spPr>
          <p:txBody>
            <a:bodyPr wrap="square">
              <a:prstTxWarp prst="textArchDown">
                <a:avLst/>
              </a:prstTxWarp>
              <a:spAutoFit/>
            </a:bodyPr>
            <a:lstStyle/>
            <a:p>
              <a:pPr algn="ctr"/>
              <a:r>
                <a:rPr lang="uk-UA" b="1" dirty="0" smtClean="0">
                  <a:solidFill>
                    <a:srgbClr val="FF5050"/>
                  </a:solidFill>
                </a:rPr>
                <a:t>Шостий крок</a:t>
              </a:r>
              <a:endParaRPr lang="ru-RU" b="1" dirty="0">
                <a:solidFill>
                  <a:srgbClr val="FF5050"/>
                </a:solidFill>
              </a:endParaRPr>
            </a:p>
          </p:txBody>
        </p:sp>
        <p:pic>
          <p:nvPicPr>
            <p:cNvPr id="26" name="Рисунок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1728" y="1155116"/>
              <a:ext cx="435741" cy="435741"/>
            </a:xfrm>
            <a:prstGeom prst="rect">
              <a:avLst/>
            </a:prstGeom>
            <a:effectLst>
              <a:reflection blurRad="6350" stA="52000" endA="300" endPos="35000" dir="5400000" sy="-100000" algn="bl" rotWithShape="0"/>
            </a:effectLst>
          </p:spPr>
        </p:pic>
        <p:sp>
          <p:nvSpPr>
            <p:cNvPr id="11" name="TextBox 10"/>
            <p:cNvSpPr txBox="1"/>
            <p:nvPr/>
          </p:nvSpPr>
          <p:spPr>
            <a:xfrm>
              <a:off x="3614604" y="2872749"/>
              <a:ext cx="2043790" cy="1200329"/>
            </a:xfrm>
            <a:prstGeom prst="rect">
              <a:avLst/>
            </a:prstGeom>
            <a:noFill/>
          </p:spPr>
          <p:txBody>
            <a:bodyPr wrap="square" rtlCol="0">
              <a:spAutoFit/>
            </a:bodyPr>
            <a:lstStyle/>
            <a:p>
              <a:pPr algn="ctr"/>
              <a:r>
                <a:rPr lang="uk-UA" b="1" dirty="0" smtClean="0"/>
                <a:t>Консорціум </a:t>
              </a:r>
              <a:r>
                <a:rPr lang="ru-RU" b="1" dirty="0" err="1"/>
                <a:t>дослідницької</a:t>
              </a:r>
              <a:r>
                <a:rPr lang="ru-RU" b="1" dirty="0"/>
                <a:t> </a:t>
              </a:r>
              <a:r>
                <a:rPr lang="ru-RU" b="1" dirty="0" err="1" smtClean="0"/>
                <a:t>інфраструктури</a:t>
              </a:r>
              <a:r>
                <a:rPr lang="ru-RU" b="1" dirty="0" smtClean="0"/>
                <a:t> ПЗФ </a:t>
              </a:r>
              <a:endParaRPr lang="en-US" sz="2800" b="1" dirty="0">
                <a:solidFill>
                  <a:schemeClr val="accent1">
                    <a:lumMod val="75000"/>
                  </a:schemeClr>
                </a:solidFill>
                <a:effectLst>
                  <a:outerShdw blurRad="38100" dist="38100" dir="2700000" algn="tl">
                    <a:srgbClr val="000000">
                      <a:alpha val="43137"/>
                    </a:srgbClr>
                  </a:outerShdw>
                </a:effectLst>
              </a:endParaRPr>
            </a:p>
          </p:txBody>
        </p:sp>
        <p:pic>
          <p:nvPicPr>
            <p:cNvPr id="36" name="Рисунок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84756" y="1152555"/>
              <a:ext cx="435741" cy="435741"/>
            </a:xfrm>
            <a:prstGeom prst="rect">
              <a:avLst/>
            </a:prstGeom>
            <a:effectLst>
              <a:reflection blurRad="6350" stA="52000" endA="300" endPos="35000" dir="5400000" sy="-100000" algn="bl" rotWithShape="0"/>
            </a:effectLst>
          </p:spPr>
        </p:pic>
        <p:pic>
          <p:nvPicPr>
            <p:cNvPr id="37" name="Рисунок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45633" y="1242058"/>
              <a:ext cx="435741" cy="435741"/>
            </a:xfrm>
            <a:prstGeom prst="rect">
              <a:avLst/>
            </a:prstGeom>
            <a:effectLst>
              <a:reflection blurRad="6350" stA="52000" endA="300" endPos="35000" dir="5400000" sy="-100000" algn="bl" rotWithShape="0"/>
            </a:effectLst>
          </p:spPr>
        </p:pic>
        <p:pic>
          <p:nvPicPr>
            <p:cNvPr id="38" name="Рисунок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69357" y="1947116"/>
              <a:ext cx="435741" cy="435741"/>
            </a:xfrm>
            <a:prstGeom prst="rect">
              <a:avLst/>
            </a:prstGeom>
            <a:effectLst>
              <a:reflection blurRad="6350" stA="52000" endA="300" endPos="35000" dir="5400000" sy="-100000" algn="bl" rotWithShape="0"/>
            </a:effectLst>
          </p:spPr>
        </p:pic>
        <p:pic>
          <p:nvPicPr>
            <p:cNvPr id="39" name="Рисунок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88417" y="3349802"/>
              <a:ext cx="435741" cy="435741"/>
            </a:xfrm>
            <a:prstGeom prst="rect">
              <a:avLst/>
            </a:prstGeom>
            <a:effectLst>
              <a:reflection blurRad="6350" stA="52000" endA="300" endPos="35000" dir="5400000" sy="-100000" algn="bl" rotWithShape="0"/>
            </a:effectLst>
          </p:spPr>
        </p:pic>
        <p:pic>
          <p:nvPicPr>
            <p:cNvPr id="40" name="Рисунок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05098" y="3458023"/>
              <a:ext cx="435741" cy="435741"/>
            </a:xfrm>
            <a:prstGeom prst="rect">
              <a:avLst/>
            </a:prstGeom>
            <a:effectLst>
              <a:reflection blurRad="6350" stA="52000" endA="300" endPos="35000" dir="5400000" sy="-100000" algn="bl" rotWithShape="0"/>
            </a:effectLst>
          </p:spPr>
        </p:pic>
        <p:pic>
          <p:nvPicPr>
            <p:cNvPr id="41" name="Рисунок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37468" y="4481463"/>
              <a:ext cx="435741" cy="435741"/>
            </a:xfrm>
            <a:prstGeom prst="rect">
              <a:avLst/>
            </a:prstGeom>
            <a:effectLst>
              <a:reflection blurRad="6350" stA="52000" endA="300" endPos="35000" dir="5400000" sy="-100000" algn="bl" rotWithShape="0"/>
            </a:effectLst>
          </p:spPr>
        </p:pic>
        <p:pic>
          <p:nvPicPr>
            <p:cNvPr id="42" name="Рисунок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45830" y="2366394"/>
              <a:ext cx="435741" cy="435741"/>
            </a:xfrm>
            <a:prstGeom prst="rect">
              <a:avLst/>
            </a:prstGeom>
            <a:effectLst>
              <a:reflection blurRad="6350" stA="52000" endA="300" endPos="35000" dir="5400000" sy="-100000" algn="bl" rotWithShape="0"/>
            </a:effectLst>
          </p:spPr>
        </p:pic>
        <p:pic>
          <p:nvPicPr>
            <p:cNvPr id="43" name="Рисунок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065" y="4480635"/>
              <a:ext cx="435741" cy="435741"/>
            </a:xfrm>
            <a:prstGeom prst="rect">
              <a:avLst/>
            </a:prstGeom>
            <a:effectLst>
              <a:reflection blurRad="6350" stA="52000" endA="300" endPos="35000" dir="5400000" sy="-100000" algn="bl" rotWithShape="0"/>
            </a:effectLst>
          </p:spPr>
        </p:pic>
        <p:sp>
          <p:nvSpPr>
            <p:cNvPr id="44" name="Прямоугольник 43"/>
            <p:cNvSpPr/>
            <p:nvPr/>
          </p:nvSpPr>
          <p:spPr>
            <a:xfrm>
              <a:off x="1944968" y="3968597"/>
              <a:ext cx="1779317" cy="769441"/>
            </a:xfrm>
            <a:prstGeom prst="rect">
              <a:avLst/>
            </a:prstGeom>
          </p:spPr>
          <p:txBody>
            <a:bodyPr wrap="square">
              <a:spAutoFit/>
            </a:bodyPr>
            <a:lstStyle/>
            <a:p>
              <a:pPr algn="ctr"/>
              <a:r>
                <a:rPr lang="uk-UA" sz="1100" b="1" dirty="0" smtClean="0">
                  <a:solidFill>
                    <a:schemeClr val="bg1"/>
                  </a:solidFill>
                </a:rPr>
                <a:t>Аналіз результатів.</a:t>
              </a:r>
            </a:p>
            <a:p>
              <a:pPr algn="ctr"/>
              <a:r>
                <a:rPr lang="uk-UA" sz="1100" b="1" dirty="0" smtClean="0">
                  <a:solidFill>
                    <a:schemeClr val="bg1"/>
                  </a:solidFill>
                </a:rPr>
                <a:t>У разі перемоги – залучення </a:t>
              </a:r>
            </a:p>
            <a:p>
              <a:pPr algn="ctr"/>
              <a:r>
                <a:rPr lang="uk-UA" sz="1100" b="1" dirty="0" smtClean="0">
                  <a:solidFill>
                    <a:schemeClr val="bg1"/>
                  </a:solidFill>
                </a:rPr>
                <a:t>співробітників</a:t>
              </a:r>
              <a:endParaRPr lang="uk-UA" sz="1100" b="1" dirty="0">
                <a:solidFill>
                  <a:schemeClr val="bg1"/>
                </a:solidFill>
              </a:endParaRPr>
            </a:p>
          </p:txBody>
        </p:sp>
        <p:sp>
          <p:nvSpPr>
            <p:cNvPr id="47" name="Прямоугольник 46"/>
            <p:cNvSpPr/>
            <p:nvPr/>
          </p:nvSpPr>
          <p:spPr>
            <a:xfrm rot="6966624">
              <a:off x="1520109" y="2099595"/>
              <a:ext cx="2089830" cy="803259"/>
            </a:xfrm>
            <a:prstGeom prst="rect">
              <a:avLst/>
            </a:prstGeom>
          </p:spPr>
          <p:txBody>
            <a:bodyPr wrap="square">
              <a:prstTxWarp prst="textArchDown">
                <a:avLst/>
              </a:prstTxWarp>
              <a:spAutoFit/>
            </a:bodyPr>
            <a:lstStyle/>
            <a:p>
              <a:pPr algn="ctr"/>
              <a:r>
                <a:rPr lang="uk-UA" b="1" dirty="0" smtClean="0">
                  <a:solidFill>
                    <a:schemeClr val="accent4">
                      <a:lumMod val="75000"/>
                    </a:schemeClr>
                  </a:solidFill>
                </a:rPr>
                <a:t>Сьомий крок</a:t>
              </a:r>
              <a:endParaRPr lang="ru-RU" b="1" dirty="0">
                <a:solidFill>
                  <a:schemeClr val="accent4">
                    <a:lumMod val="75000"/>
                  </a:schemeClr>
                </a:solidFill>
              </a:endParaRPr>
            </a:p>
          </p:txBody>
        </p:sp>
        <p:sp>
          <p:nvSpPr>
            <p:cNvPr id="50" name="Прямоугольник 49"/>
            <p:cNvSpPr/>
            <p:nvPr/>
          </p:nvSpPr>
          <p:spPr>
            <a:xfrm rot="20126540">
              <a:off x="2685554" y="971356"/>
              <a:ext cx="2089830" cy="803259"/>
            </a:xfrm>
            <a:prstGeom prst="rect">
              <a:avLst/>
            </a:prstGeom>
          </p:spPr>
          <p:txBody>
            <a:bodyPr wrap="square">
              <a:prstTxWarp prst="textArchUp">
                <a:avLst/>
              </a:prstTxWarp>
              <a:spAutoFit/>
            </a:bodyPr>
            <a:lstStyle/>
            <a:p>
              <a:pPr algn="ctr"/>
              <a:r>
                <a:rPr lang="uk-UA" b="1" dirty="0" smtClean="0">
                  <a:solidFill>
                    <a:srgbClr val="FF0000"/>
                  </a:solidFill>
                </a:rPr>
                <a:t>Переможний  крок</a:t>
              </a:r>
              <a:endParaRPr lang="ru-RU" b="1" dirty="0">
                <a:solidFill>
                  <a:srgbClr val="FF0000"/>
                </a:solidFill>
              </a:endParaRPr>
            </a:p>
          </p:txBody>
        </p:sp>
        <p:sp>
          <p:nvSpPr>
            <p:cNvPr id="51" name="Прямоугольник 50"/>
            <p:cNvSpPr/>
            <p:nvPr/>
          </p:nvSpPr>
          <p:spPr>
            <a:xfrm>
              <a:off x="2850596" y="1483860"/>
              <a:ext cx="1779317" cy="646331"/>
            </a:xfrm>
            <a:prstGeom prst="rect">
              <a:avLst/>
            </a:prstGeom>
          </p:spPr>
          <p:txBody>
            <a:bodyPr wrap="square">
              <a:spAutoFit/>
            </a:bodyPr>
            <a:lstStyle/>
            <a:p>
              <a:pPr algn="ctr"/>
              <a:r>
                <a:rPr lang="en-US" sz="1200" b="1" dirty="0" smtClean="0">
                  <a:solidFill>
                    <a:schemeClr val="bg1"/>
                  </a:solidFill>
                </a:rPr>
                <a:t> </a:t>
              </a:r>
              <a:r>
                <a:rPr lang="uk-UA" sz="1200" b="1" dirty="0" smtClean="0">
                  <a:solidFill>
                    <a:schemeClr val="bg1"/>
                  </a:solidFill>
                </a:rPr>
                <a:t>Стала міжнародна підтримка</a:t>
              </a:r>
            </a:p>
            <a:p>
              <a:pPr algn="ctr"/>
              <a:r>
                <a:rPr lang="uk-UA" sz="1200" b="1" dirty="0" smtClean="0">
                  <a:solidFill>
                    <a:schemeClr val="bg1"/>
                  </a:solidFill>
                </a:rPr>
                <a:t>  </a:t>
              </a:r>
              <a:endParaRPr lang="uk-UA" sz="1200" b="1" dirty="0">
                <a:solidFill>
                  <a:schemeClr val="bg1"/>
                </a:solidFill>
              </a:endParaRPr>
            </a:p>
          </p:txBody>
        </p:sp>
        <p:pic>
          <p:nvPicPr>
            <p:cNvPr id="54" name="Рисунок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10562" y="3482390"/>
              <a:ext cx="435741" cy="435741"/>
            </a:xfrm>
            <a:prstGeom prst="rect">
              <a:avLst/>
            </a:prstGeom>
            <a:effectLst>
              <a:reflection blurRad="6350" stA="52000" endA="300" endPos="35000" dir="5400000" sy="-100000" algn="bl" rotWithShape="0"/>
            </a:effectLst>
          </p:spPr>
        </p:pic>
        <p:pic>
          <p:nvPicPr>
            <p:cNvPr id="55" name="Рисунок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38741" y="3457741"/>
              <a:ext cx="435741" cy="435741"/>
            </a:xfrm>
            <a:prstGeom prst="rect">
              <a:avLst/>
            </a:prstGeom>
            <a:effectLst>
              <a:reflection blurRad="6350" stA="52000" endA="300" endPos="35000" dir="5400000" sy="-100000" algn="bl" rotWithShape="0"/>
            </a:effectLst>
          </p:spPr>
        </p:pic>
      </p:grpSp>
      <p:sp>
        <p:nvSpPr>
          <p:cNvPr id="56" name="Прямоугольник 55"/>
          <p:cNvSpPr/>
          <p:nvPr/>
        </p:nvSpPr>
        <p:spPr>
          <a:xfrm>
            <a:off x="0" y="6488668"/>
            <a:ext cx="1636987" cy="261610"/>
          </a:xfrm>
          <a:prstGeom prst="rect">
            <a:avLst/>
          </a:prstGeom>
        </p:spPr>
        <p:txBody>
          <a:bodyPr wrap="none">
            <a:spAutoFit/>
          </a:bodyPr>
          <a:lstStyle/>
          <a:p>
            <a:r>
              <a:rPr lang="en-US" sz="1100" dirty="0" smtClean="0">
                <a:solidFill>
                  <a:srgbClr val="0070C0"/>
                </a:solidFill>
                <a:latin typeface="Andalus" panose="02010000000000000000" pitchFamily="2" charset="-78"/>
                <a:ea typeface="Times New Roman" pitchFamily="18" charset="0"/>
                <a:cs typeface="Andalus" panose="02010000000000000000" pitchFamily="2" charset="-78"/>
              </a:rPr>
              <a:t>KNUTD PROJECT OFFICE</a:t>
            </a:r>
            <a:endParaRPr lang="ru-RU" sz="1100" dirty="0">
              <a:cs typeface="Andalus" panose="02010000000000000000" pitchFamily="2" charset="-78"/>
            </a:endParaRPr>
          </a:p>
        </p:txBody>
      </p:sp>
      <p:sp>
        <p:nvSpPr>
          <p:cNvPr id="57" name="Rectangle 4"/>
          <p:cNvSpPr>
            <a:spLocks noChangeArrowheads="1"/>
          </p:cNvSpPr>
          <p:nvPr/>
        </p:nvSpPr>
        <p:spPr bwMode="auto">
          <a:xfrm>
            <a:off x="287707" y="95345"/>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uk-UA" altLang="uk-UA" b="1" dirty="0" smtClean="0">
                <a:solidFill>
                  <a:srgbClr val="FFFFFF"/>
                </a:solidFill>
                <a:latin typeface="Arial" panose="020B0604020202020204" pitchFamily="34" charset="0"/>
                <a:ea typeface="Times New Roman" panose="02020603050405020304" pitchFamily="18" charset="0"/>
                <a:cs typeface="Arial" panose="020B0604020202020204" pitchFamily="34" charset="0"/>
              </a:rPr>
              <a:t>АЛГОРИТМ УСПІХУ КОНСОРЦІУМУ </a:t>
            </a:r>
            <a:endParaRPr kumimoji="0" lang="uk-UA" altLang="uk-UA" sz="2400" b="1"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3952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03648" y="29883"/>
            <a:ext cx="6161004" cy="6799654"/>
          </a:xfrm>
          <a:prstGeom prst="rect">
            <a:avLst/>
          </a:prstGeom>
        </p:spPr>
      </p:pic>
    </p:spTree>
    <p:extLst>
      <p:ext uri="{BB962C8B-B14F-4D97-AF65-F5344CB8AC3E}">
        <p14:creationId xmlns:p14="http://schemas.microsoft.com/office/powerpoint/2010/main" val="13839482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8786" r="8786"/>
          <a:stretch/>
        </p:blipFill>
        <p:spPr>
          <a:xfrm>
            <a:off x="0" y="0"/>
            <a:ext cx="9144000" cy="6858000"/>
          </a:xfrm>
          <a:prstGeom prst="rect">
            <a:avLst/>
          </a:prstGeom>
        </p:spPr>
      </p:pic>
    </p:spTree>
    <p:extLst>
      <p:ext uri="{BB962C8B-B14F-4D97-AF65-F5344CB8AC3E}">
        <p14:creationId xmlns:p14="http://schemas.microsoft.com/office/powerpoint/2010/main" val="31208779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4415547" y="3244334"/>
            <a:ext cx="312906" cy="369332"/>
          </a:xfrm>
          <a:prstGeom prst="rect">
            <a:avLst/>
          </a:prstGeom>
        </p:spPr>
        <p:txBody>
          <a:bodyPr wrap="none">
            <a:spAutoFit/>
          </a:bodyPr>
          <a:lstStyle/>
          <a:p>
            <a:r>
              <a:rPr lang="uk-UA" altLang="uk-UA" b="1" dirty="0">
                <a:solidFill>
                  <a:srgbClr val="FFFFFF"/>
                </a:solidFill>
                <a:latin typeface="Arial" panose="020B0604020202020204" pitchFamily="34" charset="0"/>
                <a:cs typeface="Arial" panose="020B0604020202020204" pitchFamily="34" charset="0"/>
              </a:rPr>
              <a:t>а</a:t>
            </a:r>
            <a:endParaRPr lang="uk-UA" dirty="0"/>
          </a:p>
        </p:txBody>
      </p:sp>
      <p:sp>
        <p:nvSpPr>
          <p:cNvPr id="5" name="Прямокутник 4"/>
          <p:cNvSpPr/>
          <p:nvPr/>
        </p:nvSpPr>
        <p:spPr>
          <a:xfrm>
            <a:off x="4415547" y="3244334"/>
            <a:ext cx="312906" cy="369332"/>
          </a:xfrm>
          <a:prstGeom prst="rect">
            <a:avLst/>
          </a:prstGeom>
        </p:spPr>
        <p:txBody>
          <a:bodyPr wrap="none">
            <a:spAutoFit/>
          </a:bodyPr>
          <a:lstStyle/>
          <a:p>
            <a:r>
              <a:rPr lang="uk-UA" altLang="uk-UA" b="1" dirty="0">
                <a:solidFill>
                  <a:srgbClr val="FFFFFF"/>
                </a:solidFill>
                <a:latin typeface="Arial" panose="020B0604020202020204" pitchFamily="34" charset="0"/>
                <a:cs typeface="Arial" panose="020B0604020202020204" pitchFamily="34" charset="0"/>
              </a:rPr>
              <a:t>а</a:t>
            </a:r>
            <a:endParaRPr lang="uk-UA" dirty="0"/>
          </a:p>
        </p:txBody>
      </p:sp>
      <p:sp>
        <p:nvSpPr>
          <p:cNvPr id="6" name="Rectangle 4"/>
          <p:cNvSpPr>
            <a:spLocks noChangeArrowheads="1"/>
          </p:cNvSpPr>
          <p:nvPr/>
        </p:nvSpPr>
        <p:spPr bwMode="auto">
          <a:xfrm>
            <a:off x="273705" y="222369"/>
            <a:ext cx="8579224" cy="353943"/>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ctr" eaLnBrk="0" fontAlgn="base" hangingPunct="0">
              <a:spcBef>
                <a:spcPct val="0"/>
              </a:spcBef>
              <a:spcAft>
                <a:spcPct val="0"/>
              </a:spcAft>
            </a:pPr>
            <a:r>
              <a:rPr lang="uk-UA" altLang="uk-UA" sz="2000" b="1" dirty="0">
                <a:solidFill>
                  <a:srgbClr val="FFFFFF"/>
                </a:solidFill>
                <a:latin typeface="Arial" panose="020B0604020202020204" pitchFamily="34" charset="0"/>
                <a:cs typeface="Arial" panose="020B0604020202020204" pitchFamily="34" charset="0"/>
              </a:rPr>
              <a:t>Глобальний екологічний фонд </a:t>
            </a:r>
            <a:endParaRPr kumimoji="0" lang="uk-UA" altLang="uk-UA" sz="2000" b="0" i="0" u="none" strike="noStrike" cap="none" normalizeH="0" baseline="0" dirty="0" smtClean="0">
              <a:ln>
                <a:noFill/>
              </a:ln>
              <a:solidFill>
                <a:schemeClr val="tx1"/>
              </a:solidFill>
              <a:effectLst/>
              <a:latin typeface="Arial" panose="020B0604020202020204" pitchFamily="34" charset="0"/>
            </a:endParaRPr>
          </a:p>
        </p:txBody>
      </p:sp>
      <p:pic>
        <p:nvPicPr>
          <p:cNvPr id="9" name="Рисунок 8"/>
          <p:cNvPicPr/>
          <p:nvPr/>
        </p:nvPicPr>
        <p:blipFill rotWithShape="1">
          <a:blip r:embed="rId3"/>
          <a:srcRect t="14634" b="55340"/>
          <a:stretch/>
        </p:blipFill>
        <p:spPr bwMode="auto">
          <a:xfrm>
            <a:off x="179512" y="222368"/>
            <a:ext cx="8673417" cy="1334423"/>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l="7162" t="10452" r="29877" b="19042"/>
          <a:stretch/>
        </p:blipFill>
        <p:spPr bwMode="auto">
          <a:xfrm>
            <a:off x="273705" y="1628800"/>
            <a:ext cx="8474759" cy="4608512"/>
          </a:xfrm>
          <a:prstGeom prst="rect">
            <a:avLst/>
          </a:prstGeom>
          <a:ln>
            <a:noFill/>
          </a:ln>
          <a:extLst>
            <a:ext uri="{53640926-AAD7-44D8-BBD7-CCE9431645EC}">
              <a14:shadowObscured xmlns:a14="http://schemas.microsoft.com/office/drawing/2010/main"/>
            </a:ext>
          </a:extLst>
        </p:spPr>
      </p:pic>
      <p:pic>
        <p:nvPicPr>
          <p:cNvPr id="8" name="Рисунок 7"/>
          <p:cNvPicPr/>
          <p:nvPr/>
        </p:nvPicPr>
        <p:blipFill rotWithShape="1">
          <a:blip r:embed="rId6"/>
          <a:srcRect l="1390" t="11212" r="92304" b="78145"/>
          <a:stretch/>
        </p:blipFill>
        <p:spPr bwMode="auto">
          <a:xfrm>
            <a:off x="8316416" y="5993437"/>
            <a:ext cx="757302" cy="6642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804562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73705" y="143034"/>
            <a:ext cx="8579224" cy="692497"/>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uk-UA" altLang="uk-UA" sz="2400" b="1"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pic>
        <p:nvPicPr>
          <p:cNvPr id="4" name="Рисунок 3"/>
          <p:cNvPicPr/>
          <p:nvPr/>
        </p:nvPicPr>
        <p:blipFill rotWithShape="1">
          <a:blip r:embed="rId3"/>
          <a:srcRect l="855" t="5702" r="2833" b="10679"/>
          <a:stretch/>
        </p:blipFill>
        <p:spPr bwMode="auto">
          <a:xfrm>
            <a:off x="302857" y="908720"/>
            <a:ext cx="8579224" cy="3816424"/>
          </a:xfrm>
          <a:prstGeom prst="rect">
            <a:avLst/>
          </a:prstGeom>
          <a:ln>
            <a:noFill/>
          </a:ln>
          <a:extLst>
            <a:ext uri="{53640926-AAD7-44D8-BBD7-CCE9431645EC}">
              <a14:shadowObscured xmlns:a14="http://schemas.microsoft.com/office/drawing/2010/main"/>
            </a:ext>
          </a:extLst>
        </p:spPr>
      </p:pic>
      <p:pic>
        <p:nvPicPr>
          <p:cNvPr id="1026" name="Picture 2" descr="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695" y="143033"/>
            <a:ext cx="4631157" cy="69249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273705" y="4725144"/>
            <a:ext cx="8685139" cy="1673279"/>
          </a:xfrm>
          <a:prstGeom prst="rect">
            <a:avLst/>
          </a:prstGeom>
        </p:spPr>
        <p:txBody>
          <a:bodyPr wrap="square">
            <a:spAutoFit/>
          </a:bodyPr>
          <a:lstStyle/>
          <a:p>
            <a:pPr>
              <a:lnSpc>
                <a:spcPct val="107000"/>
              </a:lnSpc>
              <a:spcAft>
                <a:spcPts val="0"/>
              </a:spcAft>
            </a:pPr>
            <a:r>
              <a:rPr lang="uk-UA" sz="1200"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Проєкти</a:t>
            </a:r>
            <a:r>
              <a:rPr lang="uk-UA" sz="1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захисту навколишнього середовища ЮНІДО</a:t>
            </a:r>
          </a:p>
          <a:p>
            <a:pPr>
              <a:lnSpc>
                <a:spcPct val="107000"/>
              </a:lnSpc>
              <a:spcAft>
                <a:spcPts val="0"/>
              </a:spcAft>
            </a:pPr>
            <a:r>
              <a:rPr lang="uk-UA" sz="1200" dirty="0">
                <a:solidFill>
                  <a:srgbClr val="0070C0"/>
                </a:solidFill>
                <a:latin typeface="Open Sans"/>
                <a:ea typeface="Times New Roman" panose="02020603050405020304" pitchFamily="18" charset="0"/>
                <a:cs typeface="Times New Roman" panose="02020603050405020304" pitchFamily="18" charset="0"/>
              </a:rPr>
              <a:t> </a:t>
            </a:r>
            <a:endParaRPr lang="uk-UA" sz="1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dirty="0">
                <a:solidFill>
                  <a:srgbClr val="0070C0"/>
                </a:solidFill>
                <a:latin typeface="Open Sans"/>
                <a:ea typeface="Times New Roman" panose="02020603050405020304" pitchFamily="18" charset="0"/>
                <a:cs typeface="Times New Roman" panose="02020603050405020304" pitchFamily="18" charset="0"/>
              </a:rPr>
              <a:t>120321 - Запровадження стандартів системи </a:t>
            </a:r>
            <a:r>
              <a:rPr lang="uk-UA" sz="1200" dirty="0" err="1">
                <a:solidFill>
                  <a:srgbClr val="0070C0"/>
                </a:solidFill>
                <a:latin typeface="Open Sans"/>
                <a:ea typeface="Times New Roman" panose="02020603050405020304" pitchFamily="18" charset="0"/>
                <a:cs typeface="Times New Roman" panose="02020603050405020304" pitchFamily="18" charset="0"/>
              </a:rPr>
              <a:t>енергоменеджменту</a:t>
            </a:r>
            <a:r>
              <a:rPr lang="uk-UA" sz="1200" dirty="0">
                <a:solidFill>
                  <a:srgbClr val="0070C0"/>
                </a:solidFill>
                <a:latin typeface="Open Sans"/>
                <a:ea typeface="Times New Roman" panose="02020603050405020304" pitchFamily="18" charset="0"/>
                <a:cs typeface="Times New Roman" panose="02020603050405020304" pitchFamily="18" charset="0"/>
              </a:rPr>
              <a:t> в українській промисловості</a:t>
            </a:r>
            <a:endParaRPr lang="uk-UA" sz="1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dirty="0">
                <a:solidFill>
                  <a:srgbClr val="0070C0"/>
                </a:solidFill>
                <a:latin typeface="Open Sans"/>
                <a:ea typeface="Times New Roman" panose="02020603050405020304" pitchFamily="18" charset="0"/>
                <a:cs typeface="Times New Roman" panose="02020603050405020304" pitchFamily="18" charset="0"/>
              </a:rPr>
              <a:t>140391 - Екологічно безпечне управління та остаточне видалення </a:t>
            </a:r>
            <a:r>
              <a:rPr lang="uk-UA" sz="1200" dirty="0" err="1">
                <a:solidFill>
                  <a:srgbClr val="0070C0"/>
                </a:solidFill>
                <a:latin typeface="Open Sans"/>
                <a:ea typeface="Times New Roman" panose="02020603050405020304" pitchFamily="18" charset="0"/>
                <a:cs typeface="Times New Roman" panose="02020603050405020304" pitchFamily="18" charset="0"/>
              </a:rPr>
              <a:t>поліхлорованих</a:t>
            </a:r>
            <a:r>
              <a:rPr lang="uk-UA" sz="1200" dirty="0">
                <a:solidFill>
                  <a:srgbClr val="0070C0"/>
                </a:solidFill>
                <a:latin typeface="Open Sans"/>
                <a:ea typeface="Times New Roman" panose="02020603050405020304" pitchFamily="18" charset="0"/>
                <a:cs typeface="Times New Roman" panose="02020603050405020304" pitchFamily="18" charset="0"/>
              </a:rPr>
              <a:t> </a:t>
            </a:r>
            <a:r>
              <a:rPr lang="uk-UA" sz="1200" dirty="0" err="1">
                <a:solidFill>
                  <a:srgbClr val="0070C0"/>
                </a:solidFill>
                <a:latin typeface="Open Sans"/>
                <a:ea typeface="Times New Roman" panose="02020603050405020304" pitchFamily="18" charset="0"/>
                <a:cs typeface="Times New Roman" panose="02020603050405020304" pitchFamily="18" charset="0"/>
              </a:rPr>
              <a:t>біфенілів</a:t>
            </a:r>
            <a:r>
              <a:rPr lang="uk-UA" sz="1200" dirty="0">
                <a:solidFill>
                  <a:srgbClr val="0070C0"/>
                </a:solidFill>
                <a:latin typeface="Open Sans"/>
                <a:ea typeface="Times New Roman" panose="02020603050405020304" pitchFamily="18" charset="0"/>
                <a:cs typeface="Times New Roman" panose="02020603050405020304" pitchFamily="18" charset="0"/>
              </a:rPr>
              <a:t> (ПХБ)</a:t>
            </a:r>
            <a:endParaRPr lang="uk-UA" sz="1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dirty="0">
                <a:solidFill>
                  <a:srgbClr val="0070C0"/>
                </a:solidFill>
                <a:latin typeface="Open Sans"/>
                <a:ea typeface="Times New Roman" panose="02020603050405020304" pitchFamily="18" charset="0"/>
                <a:cs typeface="Times New Roman" panose="02020603050405020304" pitchFamily="18" charset="0"/>
              </a:rPr>
              <a:t>160246 - </a:t>
            </a:r>
            <a:r>
              <a:rPr lang="uk-UA" sz="1200" dirty="0" err="1">
                <a:solidFill>
                  <a:srgbClr val="0070C0"/>
                </a:solidFill>
                <a:latin typeface="Open Sans"/>
                <a:ea typeface="Times New Roman" panose="02020603050405020304" pitchFamily="18" charset="0"/>
                <a:cs typeface="Times New Roman" panose="02020603050405020304" pitchFamily="18" charset="0"/>
              </a:rPr>
              <a:t>Global</a:t>
            </a:r>
            <a:r>
              <a:rPr lang="uk-UA" sz="1200" dirty="0">
                <a:solidFill>
                  <a:srgbClr val="0070C0"/>
                </a:solidFill>
                <a:latin typeface="Open Sans"/>
                <a:ea typeface="Times New Roman" panose="02020603050405020304" pitchFamily="18" charset="0"/>
                <a:cs typeface="Times New Roman" panose="02020603050405020304" pitchFamily="18" charset="0"/>
              </a:rPr>
              <a:t> </a:t>
            </a:r>
            <a:r>
              <a:rPr lang="uk-UA" sz="1200" dirty="0" err="1">
                <a:solidFill>
                  <a:srgbClr val="0070C0"/>
                </a:solidFill>
                <a:latin typeface="Open Sans"/>
                <a:ea typeface="Times New Roman" panose="02020603050405020304" pitchFamily="18" charset="0"/>
                <a:cs typeface="Times New Roman" panose="02020603050405020304" pitchFamily="18" charset="0"/>
              </a:rPr>
              <a:t>Cleantech</a:t>
            </a:r>
            <a:r>
              <a:rPr lang="uk-UA" sz="1200" dirty="0">
                <a:solidFill>
                  <a:srgbClr val="0070C0"/>
                </a:solidFill>
                <a:latin typeface="Open Sans"/>
                <a:ea typeface="Times New Roman" panose="02020603050405020304" pitchFamily="18" charset="0"/>
                <a:cs typeface="Times New Roman" panose="02020603050405020304" pitchFamily="18" charset="0"/>
              </a:rPr>
              <a:t> </a:t>
            </a:r>
            <a:r>
              <a:rPr lang="uk-UA" sz="1200" dirty="0" err="1">
                <a:solidFill>
                  <a:srgbClr val="0070C0"/>
                </a:solidFill>
                <a:latin typeface="Open Sans"/>
                <a:ea typeface="Times New Roman" panose="02020603050405020304" pitchFamily="18" charset="0"/>
                <a:cs typeface="Times New Roman" panose="02020603050405020304" pitchFamily="18" charset="0"/>
              </a:rPr>
              <a:t>Innovation</a:t>
            </a:r>
            <a:r>
              <a:rPr lang="uk-UA" sz="1200" dirty="0">
                <a:solidFill>
                  <a:srgbClr val="0070C0"/>
                </a:solidFill>
                <a:latin typeface="Open Sans"/>
                <a:ea typeface="Times New Roman" panose="02020603050405020304" pitchFamily="18" charset="0"/>
                <a:cs typeface="Times New Roman" panose="02020603050405020304" pitchFamily="18" charset="0"/>
              </a:rPr>
              <a:t> </a:t>
            </a:r>
            <a:r>
              <a:rPr lang="uk-UA" sz="1200" dirty="0" err="1">
                <a:solidFill>
                  <a:srgbClr val="0070C0"/>
                </a:solidFill>
                <a:latin typeface="Open Sans"/>
                <a:ea typeface="Times New Roman" panose="02020603050405020304" pitchFamily="18" charset="0"/>
                <a:cs typeface="Times New Roman" panose="02020603050405020304" pitchFamily="18" charset="0"/>
              </a:rPr>
              <a:t>Program</a:t>
            </a:r>
            <a:r>
              <a:rPr lang="uk-UA" sz="1200" dirty="0">
                <a:solidFill>
                  <a:srgbClr val="0070C0"/>
                </a:solidFill>
                <a:latin typeface="Open Sans"/>
                <a:ea typeface="Times New Roman" panose="02020603050405020304" pitchFamily="18" charset="0"/>
                <a:cs typeface="Times New Roman" panose="02020603050405020304" pitchFamily="18" charset="0"/>
              </a:rPr>
              <a:t> </a:t>
            </a:r>
            <a:r>
              <a:rPr lang="uk-UA" sz="1200" dirty="0" err="1">
                <a:solidFill>
                  <a:srgbClr val="0070C0"/>
                </a:solidFill>
                <a:latin typeface="Open Sans"/>
                <a:ea typeface="Times New Roman" panose="02020603050405020304" pitchFamily="18" charset="0"/>
                <a:cs typeface="Times New Roman" panose="02020603050405020304" pitchFamily="18" charset="0"/>
              </a:rPr>
              <a:t>for</a:t>
            </a:r>
            <a:r>
              <a:rPr lang="uk-UA" sz="1200" dirty="0">
                <a:solidFill>
                  <a:srgbClr val="0070C0"/>
                </a:solidFill>
                <a:latin typeface="Open Sans"/>
                <a:ea typeface="Times New Roman" panose="02020603050405020304" pitchFamily="18" charset="0"/>
                <a:cs typeface="Times New Roman" panose="02020603050405020304" pitchFamily="18" charset="0"/>
              </a:rPr>
              <a:t> SME </a:t>
            </a:r>
            <a:r>
              <a:rPr lang="uk-UA" sz="1200" dirty="0" err="1">
                <a:solidFill>
                  <a:srgbClr val="0070C0"/>
                </a:solidFill>
                <a:latin typeface="Open Sans"/>
                <a:ea typeface="Times New Roman" panose="02020603050405020304" pitchFamily="18" charset="0"/>
                <a:cs typeface="Times New Roman" panose="02020603050405020304" pitchFamily="18" charset="0"/>
              </a:rPr>
              <a:t>in</a:t>
            </a:r>
            <a:r>
              <a:rPr lang="uk-UA" sz="1200" dirty="0">
                <a:solidFill>
                  <a:srgbClr val="0070C0"/>
                </a:solidFill>
                <a:latin typeface="Open Sans"/>
                <a:ea typeface="Times New Roman" panose="02020603050405020304" pitchFamily="18" charset="0"/>
                <a:cs typeface="Times New Roman" panose="02020603050405020304" pitchFamily="18" charset="0"/>
              </a:rPr>
              <a:t> </a:t>
            </a:r>
            <a:r>
              <a:rPr lang="uk-UA" sz="1200" dirty="0" err="1">
                <a:solidFill>
                  <a:srgbClr val="0070C0"/>
                </a:solidFill>
                <a:latin typeface="Open Sans"/>
                <a:ea typeface="Times New Roman" panose="02020603050405020304" pitchFamily="18" charset="0"/>
                <a:cs typeface="Times New Roman" panose="02020603050405020304" pitchFamily="18" charset="0"/>
              </a:rPr>
              <a:t>Ukraine</a:t>
            </a:r>
            <a:endParaRPr lang="uk-UA" sz="1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dirty="0">
                <a:solidFill>
                  <a:srgbClr val="0070C0"/>
                </a:solidFill>
                <a:latin typeface="Open Sans"/>
                <a:ea typeface="Times New Roman" panose="02020603050405020304" pitchFamily="18" charset="0"/>
                <a:cs typeface="Times New Roman" panose="02020603050405020304" pitchFamily="18" charset="0"/>
              </a:rPr>
              <a:t>180320 - Глобальна програма еко-індустріальних парків - Україна: втручання на рівні країни</a:t>
            </a:r>
            <a:endParaRPr lang="uk-UA" sz="1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1200" dirty="0">
                <a:solidFill>
                  <a:srgbClr val="0070C0"/>
                </a:solidFill>
                <a:latin typeface="Open Sans"/>
                <a:ea typeface="Times New Roman" panose="02020603050405020304" pitchFamily="18" charset="0"/>
                <a:cs typeface="Times New Roman" panose="02020603050405020304" pitchFamily="18" charset="0"/>
              </a:rPr>
              <a:t>190025 - Низьковуглецева економіка України для запобігання змінам клімату: сприяння інвестиціям для розширення масштабів інноваційних екологічно чистих рішень для низьковуглецевої економіки та кліматичних заходів</a:t>
            </a:r>
            <a:endParaRPr lang="uk-UA"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1189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RA4Ukra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9" y="13623"/>
            <a:ext cx="91308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365104" y="3455653"/>
            <a:ext cx="5400600" cy="923330"/>
          </a:xfrm>
          <a:prstGeom prst="rect">
            <a:avLst/>
          </a:prstGeom>
        </p:spPr>
        <p:txBody>
          <a:bodyPr wrap="square">
            <a:spAutoFit/>
          </a:bodyPr>
          <a:lstStyle/>
          <a:p>
            <a:r>
              <a:rPr lang="en-US" sz="5400" b="1" dirty="0" smtClean="0">
                <a:solidFill>
                  <a:srgbClr val="FFFFFF"/>
                </a:solidFill>
                <a:latin typeface="Roboto Slab"/>
              </a:rPr>
              <a:t>ERA4Ukraine</a:t>
            </a:r>
            <a:endParaRPr lang="en-US" sz="5400" b="1" i="0" dirty="0">
              <a:solidFill>
                <a:srgbClr val="FFFFFF"/>
              </a:solidFill>
              <a:effectLst/>
              <a:latin typeface="Roboto Slab"/>
            </a:endParaRPr>
          </a:p>
        </p:txBody>
      </p:sp>
      <p:sp>
        <p:nvSpPr>
          <p:cNvPr id="4" name="Прямокутник 3"/>
          <p:cNvSpPr/>
          <p:nvPr/>
        </p:nvSpPr>
        <p:spPr>
          <a:xfrm>
            <a:off x="197768" y="135737"/>
            <a:ext cx="8334672" cy="4247317"/>
          </a:xfrm>
          <a:prstGeom prst="rect">
            <a:avLst/>
          </a:prstGeom>
        </p:spPr>
        <p:txBody>
          <a:bodyPr wrap="square">
            <a:spAutoFit/>
          </a:bodyPr>
          <a:lstStyle/>
          <a:p>
            <a:pPr algn="just"/>
            <a:endParaRPr lang="en-US" dirty="0" smtClean="0">
              <a:solidFill>
                <a:schemeClr val="bg1"/>
              </a:solidFill>
              <a:latin typeface="Arial" panose="020B0604020202020204" pitchFamily="34" charset="0"/>
            </a:endParaRPr>
          </a:p>
          <a:p>
            <a:pPr algn="just"/>
            <a:endParaRPr lang="en-US" dirty="0">
              <a:solidFill>
                <a:schemeClr val="bg1"/>
              </a:solidFill>
              <a:latin typeface="Arial" panose="020B0604020202020204" pitchFamily="34" charset="0"/>
            </a:endParaRPr>
          </a:p>
          <a:p>
            <a:pPr algn="just"/>
            <a:endParaRPr lang="uk-UA" dirty="0">
              <a:solidFill>
                <a:schemeClr val="bg1"/>
              </a:solidFill>
              <a:latin typeface="Arial" panose="020B0604020202020204" pitchFamily="34" charset="0"/>
            </a:endParaRPr>
          </a:p>
          <a:p>
            <a:pPr algn="just"/>
            <a:r>
              <a:rPr lang="uk-UA" dirty="0" smtClean="0">
                <a:solidFill>
                  <a:schemeClr val="bg1"/>
                </a:solidFill>
                <a:latin typeface="Arial" panose="020B0604020202020204" pitchFamily="34" charset="0"/>
              </a:rPr>
              <a:t>Ця </a:t>
            </a:r>
            <a:r>
              <a:rPr lang="uk-UA" dirty="0">
                <a:solidFill>
                  <a:schemeClr val="bg1"/>
                </a:solidFill>
                <a:latin typeface="Arial" panose="020B0604020202020204" pitchFamily="34" charset="0"/>
              </a:rPr>
              <a:t>конкретна ініціатива має на меті підтримати дослідників України, надаючи їм огляд усіх існуючих заходів на європейському та національному рівнях.</a:t>
            </a:r>
          </a:p>
          <a:p>
            <a:pPr algn="just"/>
            <a:endParaRPr lang="uk-UA" b="1" dirty="0" smtClean="0">
              <a:solidFill>
                <a:schemeClr val="bg1"/>
              </a:solidFill>
              <a:latin typeface="Arial" panose="020B0604020202020204" pitchFamily="34" charset="0"/>
            </a:endParaRPr>
          </a:p>
          <a:p>
            <a:pPr algn="just"/>
            <a:endParaRPr lang="uk-UA" b="1" dirty="0">
              <a:solidFill>
                <a:schemeClr val="bg1"/>
              </a:solidFill>
              <a:latin typeface="Arial" panose="020B0604020202020204" pitchFamily="34" charset="0"/>
            </a:endParaRPr>
          </a:p>
          <a:p>
            <a:pPr algn="just"/>
            <a:endParaRPr lang="uk-UA" b="1" dirty="0" smtClean="0">
              <a:solidFill>
                <a:schemeClr val="bg1"/>
              </a:solidFill>
              <a:latin typeface="Arial" panose="020B0604020202020204" pitchFamily="34" charset="0"/>
            </a:endParaRPr>
          </a:p>
          <a:p>
            <a:pPr algn="just"/>
            <a:endParaRPr lang="uk-UA" b="1" dirty="0">
              <a:solidFill>
                <a:schemeClr val="bg1"/>
              </a:solidFill>
              <a:latin typeface="Arial" panose="020B0604020202020204" pitchFamily="34" charset="0"/>
            </a:endParaRPr>
          </a:p>
          <a:p>
            <a:pPr algn="just"/>
            <a:endParaRPr lang="uk-UA" b="1" dirty="0" smtClean="0">
              <a:solidFill>
                <a:schemeClr val="bg1"/>
              </a:solidFill>
              <a:latin typeface="Arial" panose="020B0604020202020204" pitchFamily="34" charset="0"/>
            </a:endParaRPr>
          </a:p>
          <a:p>
            <a:pPr algn="just"/>
            <a:endParaRPr lang="uk-UA" b="1" dirty="0">
              <a:solidFill>
                <a:schemeClr val="bg1"/>
              </a:solidFill>
              <a:latin typeface="Arial" panose="020B0604020202020204" pitchFamily="34" charset="0"/>
            </a:endParaRPr>
          </a:p>
          <a:p>
            <a:pPr algn="just"/>
            <a:endParaRPr lang="uk-UA" b="1" dirty="0" smtClean="0">
              <a:solidFill>
                <a:schemeClr val="bg1"/>
              </a:solidFill>
              <a:latin typeface="Arial" panose="020B0604020202020204" pitchFamily="34" charset="0"/>
            </a:endParaRPr>
          </a:p>
          <a:p>
            <a:pPr algn="just"/>
            <a:endParaRPr lang="uk-UA" b="1" dirty="0">
              <a:solidFill>
                <a:schemeClr val="bg1"/>
              </a:solidFill>
              <a:latin typeface="Arial" panose="020B0604020202020204" pitchFamily="34" charset="0"/>
            </a:endParaRPr>
          </a:p>
          <a:p>
            <a:pPr algn="just"/>
            <a:r>
              <a:rPr lang="uk-UA" b="1" dirty="0" smtClean="0">
                <a:solidFill>
                  <a:schemeClr val="bg1"/>
                </a:solidFill>
                <a:latin typeface="Arial" panose="020B0604020202020204" pitchFamily="34" charset="0"/>
              </a:rPr>
              <a:t>#</a:t>
            </a:r>
            <a:r>
              <a:rPr lang="en-GB" b="1" dirty="0" err="1">
                <a:solidFill>
                  <a:schemeClr val="bg1"/>
                </a:solidFill>
                <a:latin typeface="Arial" panose="020B0604020202020204" pitchFamily="34" charset="0"/>
              </a:rPr>
              <a:t>StandWithUkraine</a:t>
            </a:r>
            <a:endParaRPr lang="en-GB" b="0"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871185586"/>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ebgate.ec.europa.eu/funding-tenders-opportunities/download/attachments/34472734/worddav4ec8619a4b3ac66ba4e79e14160e7afd.png?version=2&amp;modificationDate=1650462122000&amp;api=v2&amp;effects=border-simple,shadow-k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688632"/>
          </a:xfrm>
          <a:prstGeom prst="rect">
            <a:avLst/>
          </a:prstGeom>
          <a:noFill/>
          <a:extLst>
            <a:ext uri="{909E8E84-426E-40DD-AFC4-6F175D3DCCD1}">
              <a14:hiddenFill xmlns:a14="http://schemas.microsoft.com/office/drawing/2010/main">
                <a:solidFill>
                  <a:srgbClr val="FFFFFF"/>
                </a:solidFill>
              </a14:hiddenFill>
            </a:ext>
          </a:extLst>
        </p:spPr>
      </p:pic>
      <p:sp>
        <p:nvSpPr>
          <p:cNvPr id="2" name="Стрілка вниз 1"/>
          <p:cNvSpPr/>
          <p:nvPr/>
        </p:nvSpPr>
        <p:spPr>
          <a:xfrm rot="20103162">
            <a:off x="6554569" y="1358403"/>
            <a:ext cx="648072" cy="100811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uk-UA"/>
          </a:p>
        </p:txBody>
      </p:sp>
      <p:sp>
        <p:nvSpPr>
          <p:cNvPr id="3" name="Прямокутник 2"/>
          <p:cNvSpPr/>
          <p:nvPr/>
        </p:nvSpPr>
        <p:spPr>
          <a:xfrm>
            <a:off x="251520" y="268776"/>
            <a:ext cx="8640960" cy="1107996"/>
          </a:xfrm>
          <a:prstGeom prst="rect">
            <a:avLst/>
          </a:prstGeom>
        </p:spPr>
        <p:txBody>
          <a:bodyPr wrap="square">
            <a:spAutoFit/>
          </a:bodyPr>
          <a:lstStyle/>
          <a:p>
            <a:pPr algn="just"/>
            <a:r>
              <a:rPr lang="en-GB" b="1" dirty="0">
                <a:solidFill>
                  <a:srgbClr val="0070C0"/>
                </a:solidFill>
                <a:latin typeface="-apple-system"/>
              </a:rPr>
              <a:t>Horizon4Ukraine</a:t>
            </a:r>
          </a:p>
          <a:p>
            <a:pPr algn="just"/>
            <a:r>
              <a:rPr lang="uk-UA" sz="1600" dirty="0">
                <a:solidFill>
                  <a:srgbClr val="333333"/>
                </a:solidFill>
                <a:latin typeface="-apple-system"/>
              </a:rPr>
              <a:t>У контексті поточної ситуації в Україні для проектів, що фінансуються в рамках програми </a:t>
            </a:r>
            <a:r>
              <a:rPr lang="en-GB" sz="1600" dirty="0">
                <a:solidFill>
                  <a:srgbClr val="333333"/>
                </a:solidFill>
                <a:latin typeface="-apple-system"/>
              </a:rPr>
              <a:t>Horizon Europe, </a:t>
            </a:r>
            <a:r>
              <a:rPr lang="uk-UA" sz="1600" dirty="0">
                <a:solidFill>
                  <a:srgbClr val="333333"/>
                </a:solidFill>
                <a:latin typeface="-apple-system"/>
              </a:rPr>
              <a:t>запроваджено ініціативу, яка полягає в публікації на Порталі фінансування та тендерів можливостей для дослідників та інших спеціалістів з України.</a:t>
            </a:r>
            <a:endParaRPr lang="uk-UA" sz="1600" b="0" i="0" dirty="0">
              <a:solidFill>
                <a:srgbClr val="333333"/>
              </a:solidFill>
              <a:effectLst/>
              <a:latin typeface="-apple-system"/>
            </a:endParaRPr>
          </a:p>
        </p:txBody>
      </p:sp>
    </p:spTree>
    <p:extLst>
      <p:ext uri="{BB962C8B-B14F-4D97-AF65-F5344CB8AC3E}">
        <p14:creationId xmlns:p14="http://schemas.microsoft.com/office/powerpoint/2010/main" val="2712347174"/>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3" cstate="print">
            <a:extLst>
              <a:ext uri="{28A0092B-C50C-407E-A947-70E740481C1C}">
                <a14:useLocalDpi xmlns:a14="http://schemas.microsoft.com/office/drawing/2010/main" val="0"/>
              </a:ext>
            </a:extLst>
          </a:blip>
          <a:srcRect l="12934" t="17484" r="14484" b="35386"/>
          <a:stretch/>
        </p:blipFill>
        <p:spPr bwMode="auto">
          <a:xfrm>
            <a:off x="406628" y="1124744"/>
            <a:ext cx="8313377" cy="4752528"/>
          </a:xfrm>
          <a:prstGeom prst="rect">
            <a:avLst/>
          </a:prstGeom>
          <a:ln>
            <a:noFill/>
          </a:ln>
          <a:extLst>
            <a:ext uri="{53640926-AAD7-44D8-BBD7-CCE9431645EC}">
              <a14:shadowObscured xmlns:a14="http://schemas.microsoft.com/office/drawing/2010/main"/>
            </a:ext>
          </a:extLst>
        </p:spPr>
      </p:pic>
      <p:pic>
        <p:nvPicPr>
          <p:cNvPr id="4" name="Рисунок 3"/>
          <p:cNvPicPr/>
          <p:nvPr/>
        </p:nvPicPr>
        <p:blipFill rotWithShape="1">
          <a:blip r:embed="rId4"/>
          <a:srcRect l="23183" t="11894" r="61104" b="80072"/>
          <a:stretch/>
        </p:blipFill>
        <p:spPr bwMode="auto">
          <a:xfrm>
            <a:off x="6300192" y="5716934"/>
            <a:ext cx="2582946" cy="952426"/>
          </a:xfrm>
          <a:prstGeom prst="rect">
            <a:avLst/>
          </a:prstGeom>
          <a:ln>
            <a:noFill/>
          </a:ln>
          <a:extLst>
            <a:ext uri="{53640926-AAD7-44D8-BBD7-CCE9431645EC}">
              <a14:shadowObscured xmlns:a14="http://schemas.microsoft.com/office/drawing/2010/main"/>
            </a:ext>
          </a:extLst>
        </p:spPr>
      </p:pic>
      <p:sp>
        <p:nvSpPr>
          <p:cNvPr id="5" name="Rectangle 4"/>
          <p:cNvSpPr>
            <a:spLocks noChangeArrowheads="1"/>
          </p:cNvSpPr>
          <p:nvPr/>
        </p:nvSpPr>
        <p:spPr bwMode="auto">
          <a:xfrm>
            <a:off x="273705" y="189200"/>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uk-UA" altLang="uk-UA" b="1" dirty="0" smtClean="0">
                <a:solidFill>
                  <a:srgbClr val="FFFFFF"/>
                </a:solidFill>
                <a:latin typeface="Arial" panose="020B0604020202020204" pitchFamily="34" charset="0"/>
                <a:cs typeface="Arial" panose="020B0604020202020204" pitchFamily="34" charset="0"/>
              </a:rPr>
              <a:t>Ресурси ЄС</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9823629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73705" y="189200"/>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uk-UA" altLang="uk-UA" b="1" dirty="0" smtClean="0">
                <a:solidFill>
                  <a:srgbClr val="FFFFFF"/>
                </a:solidFill>
                <a:latin typeface="Arial" panose="020B0604020202020204" pitchFamily="34" charset="0"/>
                <a:cs typeface="Arial" panose="020B0604020202020204" pitchFamily="34" charset="0"/>
              </a:rPr>
              <a:t>Інструменти фінансування ЄС</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pic>
        <p:nvPicPr>
          <p:cNvPr id="5" name="Рисунок 4"/>
          <p:cNvPicPr/>
          <p:nvPr/>
        </p:nvPicPr>
        <p:blipFill rotWithShape="1">
          <a:blip r:embed="rId3"/>
          <a:srcRect l="25923" t="40717" r="28832" b="25590"/>
          <a:stretch/>
        </p:blipFill>
        <p:spPr bwMode="auto">
          <a:xfrm>
            <a:off x="478636" y="1124744"/>
            <a:ext cx="8169361" cy="4708363"/>
          </a:xfrm>
          <a:prstGeom prst="rect">
            <a:avLst/>
          </a:prstGeom>
          <a:ln>
            <a:noFill/>
          </a:ln>
          <a:extLst>
            <a:ext uri="{53640926-AAD7-44D8-BBD7-CCE9431645EC}">
              <a14:shadowObscured xmlns:a14="http://schemas.microsoft.com/office/drawing/2010/main"/>
            </a:ext>
          </a:extLst>
        </p:spPr>
      </p:pic>
      <p:pic>
        <p:nvPicPr>
          <p:cNvPr id="6" name="Рисунок 5"/>
          <p:cNvPicPr/>
          <p:nvPr/>
        </p:nvPicPr>
        <p:blipFill rotWithShape="1">
          <a:blip r:embed="rId3"/>
          <a:srcRect l="23183" t="11894" r="61104" b="80072"/>
          <a:stretch/>
        </p:blipFill>
        <p:spPr bwMode="auto">
          <a:xfrm>
            <a:off x="6300192" y="5716934"/>
            <a:ext cx="2582946" cy="952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884181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73705" y="189200"/>
            <a:ext cx="8579224" cy="600164"/>
          </a:xfrm>
          <a:prstGeom prst="rect">
            <a:avLst/>
          </a:prstGeom>
          <a:solidFill>
            <a:srgbClr val="0044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uk-UA" altLang="uk-UA" b="1" dirty="0" smtClean="0">
                <a:solidFill>
                  <a:srgbClr val="FFFFFF"/>
                </a:solidFill>
                <a:latin typeface="Arial" panose="020B0604020202020204" pitchFamily="34" charset="0"/>
                <a:cs typeface="Arial" panose="020B0604020202020204" pitchFamily="34" charset="0"/>
              </a:rPr>
              <a:t>Програми ЄС</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pic>
        <p:nvPicPr>
          <p:cNvPr id="6" name="Рисунок 5"/>
          <p:cNvPicPr/>
          <p:nvPr/>
        </p:nvPicPr>
        <p:blipFill rotWithShape="1">
          <a:blip r:embed="rId3"/>
          <a:srcRect l="23183" t="11894" r="61104" b="80072"/>
          <a:stretch/>
        </p:blipFill>
        <p:spPr bwMode="auto">
          <a:xfrm>
            <a:off x="6372200" y="5805264"/>
            <a:ext cx="2582946" cy="952426"/>
          </a:xfrm>
          <a:prstGeom prst="rect">
            <a:avLst/>
          </a:prstGeom>
          <a:ln>
            <a:noFill/>
          </a:ln>
          <a:extLst>
            <a:ext uri="{53640926-AAD7-44D8-BBD7-CCE9431645EC}">
              <a14:shadowObscured xmlns:a14="http://schemas.microsoft.com/office/drawing/2010/main"/>
            </a:ext>
          </a:extLst>
        </p:spPr>
      </p:pic>
      <p:graphicFrame>
        <p:nvGraphicFramePr>
          <p:cNvPr id="2" name="Таблиця 1"/>
          <p:cNvGraphicFramePr>
            <a:graphicFrameLocks noGrp="1"/>
          </p:cNvGraphicFramePr>
          <p:nvPr>
            <p:extLst>
              <p:ext uri="{D42A27DB-BD31-4B8C-83A1-F6EECF244321}">
                <p14:modId xmlns:p14="http://schemas.microsoft.com/office/powerpoint/2010/main" val="3984509115"/>
              </p:ext>
            </p:extLst>
          </p:nvPr>
        </p:nvGraphicFramePr>
        <p:xfrm>
          <a:off x="325937" y="715766"/>
          <a:ext cx="8474760" cy="5305522"/>
        </p:xfrm>
        <a:graphic>
          <a:graphicData uri="http://schemas.openxmlformats.org/drawingml/2006/table">
            <a:tbl>
              <a:tblPr firstRow="1" bandRow="1">
                <a:tableStyleId>{5C22544A-7EE6-4342-B048-85BDC9FD1C3A}</a:tableStyleId>
              </a:tblPr>
              <a:tblGrid>
                <a:gridCol w="1210680">
                  <a:extLst>
                    <a:ext uri="{9D8B030D-6E8A-4147-A177-3AD203B41FA5}">
                      <a16:colId xmlns:a16="http://schemas.microsoft.com/office/drawing/2014/main" val="1930898467"/>
                    </a:ext>
                  </a:extLst>
                </a:gridCol>
                <a:gridCol w="1210680">
                  <a:extLst>
                    <a:ext uri="{9D8B030D-6E8A-4147-A177-3AD203B41FA5}">
                      <a16:colId xmlns:a16="http://schemas.microsoft.com/office/drawing/2014/main" val="2424565374"/>
                    </a:ext>
                  </a:extLst>
                </a:gridCol>
                <a:gridCol w="1210680">
                  <a:extLst>
                    <a:ext uri="{9D8B030D-6E8A-4147-A177-3AD203B41FA5}">
                      <a16:colId xmlns:a16="http://schemas.microsoft.com/office/drawing/2014/main" val="4194548055"/>
                    </a:ext>
                  </a:extLst>
                </a:gridCol>
                <a:gridCol w="1210680">
                  <a:extLst>
                    <a:ext uri="{9D8B030D-6E8A-4147-A177-3AD203B41FA5}">
                      <a16:colId xmlns:a16="http://schemas.microsoft.com/office/drawing/2014/main" val="2562967463"/>
                    </a:ext>
                  </a:extLst>
                </a:gridCol>
                <a:gridCol w="1210680">
                  <a:extLst>
                    <a:ext uri="{9D8B030D-6E8A-4147-A177-3AD203B41FA5}">
                      <a16:colId xmlns:a16="http://schemas.microsoft.com/office/drawing/2014/main" val="3506603769"/>
                    </a:ext>
                  </a:extLst>
                </a:gridCol>
                <a:gridCol w="1210680">
                  <a:extLst>
                    <a:ext uri="{9D8B030D-6E8A-4147-A177-3AD203B41FA5}">
                      <a16:colId xmlns:a16="http://schemas.microsoft.com/office/drawing/2014/main" val="3699680072"/>
                    </a:ext>
                  </a:extLst>
                </a:gridCol>
                <a:gridCol w="1210680">
                  <a:extLst>
                    <a:ext uri="{9D8B030D-6E8A-4147-A177-3AD203B41FA5}">
                      <a16:colId xmlns:a16="http://schemas.microsoft.com/office/drawing/2014/main" val="1250011651"/>
                    </a:ext>
                  </a:extLst>
                </a:gridCol>
              </a:tblGrid>
              <a:tr h="10627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1. Фонд надання притулку, міграції та інтеграції (AMIF)</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 Інструмент управління кордонами та візами (BMVI)</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3. Інструмент обладнання для митного контролю (CCEI)</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4. Інструмент </a:t>
                      </a:r>
                      <a:r>
                        <a:rPr lang="uk-UA" sz="1050" b="1" kern="1200" noProof="0" dirty="0" err="1" smtClean="0">
                          <a:solidFill>
                            <a:schemeClr val="tx1"/>
                          </a:solidFill>
                          <a:effectLst/>
                          <a:latin typeface="+mn-lt"/>
                          <a:ea typeface="+mn-ea"/>
                          <a:cs typeface="+mn-cs"/>
                        </a:rPr>
                        <a:t>єднанн</a:t>
                      </a:r>
                      <a:r>
                        <a:rPr lang="uk-UA" sz="1050" b="1" kern="1200" noProof="0" dirty="0" smtClean="0">
                          <a:solidFill>
                            <a:schemeClr val="tx1"/>
                          </a:solidFill>
                          <a:effectLst/>
                          <a:latin typeface="+mn-lt"/>
                          <a:ea typeface="+mn-ea"/>
                          <a:cs typeface="+mn-cs"/>
                        </a:rPr>
                        <a:t> Європи (CEF)</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5. Програма «Громадяни, рівність, права та цінності» (CERV)</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6. Креативна Європа (CREA)</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7. Митна програма (CUST)</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extLst>
                  <a:ext uri="{0D108BD9-81ED-4DB2-BD59-A6C34878D82A}">
                    <a16:rowId xmlns:a16="http://schemas.microsoft.com/office/drawing/2014/main" val="1453539499"/>
                  </a:ext>
                </a:extLst>
              </a:tr>
              <a:tr h="8094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8. Програма Цифрова Європа (DIGITAL)</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9. Європейський напрям (ED)</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10. Європейський оборонний фонд (EDF)</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11. Європейський парламент (ЄП)</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12. Програма ЄС по боротьбі з шахрайством (EUAF)</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13. Європейський корпус солідарності (ESC)</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rgbClr val="0070C0"/>
                          </a:solidFill>
                          <a:effectLst/>
                          <a:latin typeface="+mn-lt"/>
                          <a:ea typeface="+mn-ea"/>
                          <a:cs typeface="+mn-cs"/>
                        </a:rPr>
                        <a:t>14. Програма </a:t>
                      </a:r>
                      <a:r>
                        <a:rPr lang="uk-UA" sz="1050" b="1" kern="1200" noProof="0" dirty="0" err="1" smtClean="0">
                          <a:solidFill>
                            <a:srgbClr val="0070C0"/>
                          </a:solidFill>
                          <a:effectLst/>
                          <a:latin typeface="+mn-lt"/>
                          <a:ea typeface="+mn-ea"/>
                          <a:cs typeface="+mn-cs"/>
                        </a:rPr>
                        <a:t>Еразмус</a:t>
                      </a:r>
                      <a:r>
                        <a:rPr lang="uk-UA" sz="1050" b="1" kern="1200" noProof="0" dirty="0" smtClean="0">
                          <a:solidFill>
                            <a:srgbClr val="0070C0"/>
                          </a:solidFill>
                          <a:effectLst/>
                          <a:latin typeface="+mn-lt"/>
                          <a:ea typeface="+mn-ea"/>
                          <a:cs typeface="+mn-cs"/>
                        </a:rPr>
                        <a:t>+ (ERASMUS)</a:t>
                      </a:r>
                      <a:endParaRPr lang="uk-UA" sz="1050" kern="1200" noProof="0" dirty="0" smtClean="0">
                        <a:solidFill>
                          <a:srgbClr val="0070C0"/>
                        </a:solidFill>
                        <a:effectLst/>
                        <a:latin typeface="+mn-lt"/>
                        <a:ea typeface="+mn-ea"/>
                        <a:cs typeface="+mn-cs"/>
                      </a:endParaRPr>
                    </a:p>
                    <a:p>
                      <a:pPr algn="ctr"/>
                      <a:endParaRPr lang="uk-UA" sz="1050" noProof="0" dirty="0"/>
                    </a:p>
                  </a:txBody>
                  <a:tcPr marL="36000" marR="36000" marT="36000" marB="36000"/>
                </a:tc>
                <a:extLst>
                  <a:ext uri="{0D108BD9-81ED-4DB2-BD59-A6C34878D82A}">
                    <a16:rowId xmlns:a16="http://schemas.microsoft.com/office/drawing/2014/main" val="2071932302"/>
                  </a:ext>
                </a:extLst>
              </a:tr>
              <a:tr h="3818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15. Програма EU4Health (EU4H)</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16. Європейський соціальний фонд + (ESF)</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rgbClr val="0070C0"/>
                          </a:solidFill>
                          <a:effectLst/>
                          <a:latin typeface="+mn-lt"/>
                          <a:ea typeface="+mn-ea"/>
                          <a:cs typeface="+mn-cs"/>
                        </a:rPr>
                        <a:t>17. Європейський фонд мореплавства, рибальства та аквакультури (EMFAF)</a:t>
                      </a: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18. Програма досліджень і навчання </a:t>
                      </a:r>
                      <a:r>
                        <a:rPr lang="uk-UA" sz="1050" b="1" kern="1200" noProof="0" dirty="0" err="1" smtClean="0">
                          <a:solidFill>
                            <a:schemeClr val="tx1"/>
                          </a:solidFill>
                          <a:effectLst/>
                          <a:latin typeface="+mn-lt"/>
                          <a:ea typeface="+mn-ea"/>
                          <a:cs typeface="+mn-cs"/>
                        </a:rPr>
                        <a:t>Євроатома</a:t>
                      </a:r>
                      <a:r>
                        <a:rPr lang="uk-UA" sz="1050" b="1" kern="1200" noProof="0" dirty="0" smtClean="0">
                          <a:solidFill>
                            <a:schemeClr val="tx1"/>
                          </a:solidFill>
                          <a:effectLst/>
                          <a:latin typeface="+mn-lt"/>
                          <a:ea typeface="+mn-ea"/>
                          <a:cs typeface="+mn-cs"/>
                        </a:rPr>
                        <a:t> (ЄВРАТОМ)</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19. Програма </a:t>
                      </a:r>
                      <a:r>
                        <a:rPr lang="uk-UA" sz="1050" b="1" kern="1200" noProof="0" dirty="0" err="1" smtClean="0">
                          <a:solidFill>
                            <a:schemeClr val="tx1"/>
                          </a:solidFill>
                          <a:effectLst/>
                          <a:latin typeface="+mn-lt"/>
                          <a:ea typeface="+mn-ea"/>
                          <a:cs typeface="+mn-cs"/>
                        </a:rPr>
                        <a:t>Fiscalis</a:t>
                      </a:r>
                      <a:r>
                        <a:rPr lang="uk-UA" sz="1050" b="1" kern="1200" noProof="0" dirty="0" smtClean="0">
                          <a:solidFill>
                            <a:schemeClr val="tx1"/>
                          </a:solidFill>
                          <a:effectLst/>
                          <a:latin typeface="+mn-lt"/>
                          <a:ea typeface="+mn-ea"/>
                          <a:cs typeface="+mn-cs"/>
                        </a:rPr>
                        <a:t> (FISC)</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20. Інноваційний фонд (INNOVFUND)</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21. Фонд внутрішньої безпеки (ISF)</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extLst>
                  <a:ext uri="{0D108BD9-81ED-4DB2-BD59-A6C34878D82A}">
                    <a16:rowId xmlns:a16="http://schemas.microsoft.com/office/drawing/2014/main" val="2595375666"/>
                  </a:ext>
                </a:extLst>
              </a:tr>
              <a:tr h="3818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200" b="1" kern="1200" noProof="0" dirty="0" smtClean="0">
                          <a:solidFill>
                            <a:srgbClr val="C00000"/>
                          </a:solidFill>
                          <a:effectLst/>
                          <a:latin typeface="+mn-lt"/>
                          <a:ea typeface="+mn-ea"/>
                          <a:cs typeface="+mn-cs"/>
                        </a:rPr>
                        <a:t>22. Горизонт Європа (HORIZON)</a:t>
                      </a:r>
                      <a:endParaRPr lang="uk-UA" sz="1200" kern="1200" noProof="0" dirty="0" smtClean="0">
                        <a:solidFill>
                          <a:srgbClr val="C00000"/>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23. Програма єдиного ринку (SMP)</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24. Лінії соціальних прерогатив і специфічних компетенцій (SOCPL)</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25. Зовнішня діяльність ЄС (RELEX)</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26. Міжрегіональні інноваційні інвестиції (I3)</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27. Механізм справедливого переходу (JTM)</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28. Програма справедливості (JUST)</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extLst>
                  <a:ext uri="{0D108BD9-81ED-4DB2-BD59-A6C34878D82A}">
                    <a16:rowId xmlns:a16="http://schemas.microsoft.com/office/drawing/2014/main" val="2381057031"/>
                  </a:ext>
                </a:extLst>
              </a:tr>
              <a:tr h="10487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29. Програма захисту євро від підробок (PERICLES)</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30. Пілотні проекти та підготовчі дії (PPPA)</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200" b="1" kern="1200" noProof="0" dirty="0" smtClean="0">
                          <a:solidFill>
                            <a:srgbClr val="C00000"/>
                          </a:solidFill>
                          <a:effectLst/>
                          <a:latin typeface="+mn-lt"/>
                          <a:ea typeface="+mn-ea"/>
                          <a:cs typeface="+mn-cs"/>
                        </a:rPr>
                        <a:t>31. Програма з охорони навколишнього середовища та клімату (LIFE)</a:t>
                      </a: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32. Просування сільськогосподарської продукції (AGRIP)</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33. Дослідницький фонд вугілля та сталі (RFCS)</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34. Механізм цивільного захисту Союзу (UCPM)</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50" b="1" kern="1200" noProof="0" dirty="0" smtClean="0">
                          <a:solidFill>
                            <a:schemeClr val="tx1"/>
                          </a:solidFill>
                          <a:effectLst/>
                          <a:latin typeface="+mn-lt"/>
                          <a:ea typeface="+mn-ea"/>
                          <a:cs typeface="+mn-cs"/>
                        </a:rPr>
                        <a:t>35. Інформаційні заходи для політики згуртованості ЄС (IMREG)</a:t>
                      </a:r>
                      <a:endParaRPr lang="uk-UA" sz="1050" kern="1200" noProof="0" dirty="0" smtClean="0">
                        <a:solidFill>
                          <a:schemeClr val="tx1"/>
                        </a:solidFill>
                        <a:effectLst/>
                        <a:latin typeface="+mn-lt"/>
                        <a:ea typeface="+mn-ea"/>
                        <a:cs typeface="+mn-cs"/>
                      </a:endParaRPr>
                    </a:p>
                    <a:p>
                      <a:pPr algn="ctr"/>
                      <a:endParaRPr lang="uk-UA" sz="1050" noProof="0" dirty="0"/>
                    </a:p>
                  </a:txBody>
                  <a:tcPr marL="36000" marR="36000" marT="36000" marB="36000"/>
                </a:tc>
                <a:extLst>
                  <a:ext uri="{0D108BD9-81ED-4DB2-BD59-A6C34878D82A}">
                    <a16:rowId xmlns:a16="http://schemas.microsoft.com/office/drawing/2014/main" val="155609828"/>
                  </a:ext>
                </a:extLst>
              </a:tr>
            </a:tbl>
          </a:graphicData>
        </a:graphic>
      </p:graphicFrame>
    </p:spTree>
    <p:extLst>
      <p:ext uri="{BB962C8B-B14F-4D97-AF65-F5344CB8AC3E}">
        <p14:creationId xmlns:p14="http://schemas.microsoft.com/office/powerpoint/2010/main" val="3765459034"/>
      </p:ext>
    </p:extLst>
  </p:cSld>
  <p:clrMapOvr>
    <a:masterClrMapping/>
  </p:clrMapOvr>
  <mc:AlternateContent xmlns:mc="http://schemas.openxmlformats.org/markup-compatibility/2006">
    <mc:Choice xmlns:p14="http://schemas.microsoft.com/office/powerpoint/2010/main" Requires="p14">
      <p:transition spd="slow" p14:dur="2000">
        <p14:prism dir="u" isContent="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Normal</Template>
  <TotalTime>2091</TotalTime>
  <Pages>1</Pages>
  <Words>1313</Words>
  <Characters>599</Characters>
  <Application>Microsoft Office PowerPoint</Application>
  <DocSecurity>0</DocSecurity>
  <PresentationFormat>Екран (4:3)</PresentationFormat>
  <Lines>4</Lines>
  <Paragraphs>181</Paragraphs>
  <Slides>24</Slides>
  <Notes>12</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24</vt:i4>
      </vt:variant>
    </vt:vector>
  </HeadingPairs>
  <TitlesOfParts>
    <vt:vector size="32" baseType="lpstr">
      <vt:lpstr>Andalus</vt:lpstr>
      <vt:lpstr>-apple-system</vt:lpstr>
      <vt:lpstr>Arial</vt:lpstr>
      <vt:lpstr>Calibri</vt:lpstr>
      <vt:lpstr>Open Sans</vt:lpstr>
      <vt:lpstr>Roboto Slab</vt:lpstr>
      <vt:lpstr>Times New Roman</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CharactersWithSpaces>1646</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Shevchenko</cp:lastModifiedBy>
  <cp:revision>77</cp:revision>
  <dcterms:created xsi:type="dcterms:W3CDTF">2016-03-12T12:36:00Z</dcterms:created>
  <dcterms:modified xsi:type="dcterms:W3CDTF">2022-07-27T03:56:31Z</dcterms:modified>
</cp:coreProperties>
</file>